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262" r:id="rId3"/>
    <p:sldId id="299" r:id="rId4"/>
    <p:sldId id="291" r:id="rId5"/>
    <p:sldId id="294" r:id="rId6"/>
    <p:sldId id="292" r:id="rId7"/>
    <p:sldId id="287" r:id="rId8"/>
    <p:sldId id="289" r:id="rId9"/>
    <p:sldId id="297" r:id="rId10"/>
    <p:sldId id="293" r:id="rId11"/>
    <p:sldId id="295" r:id="rId12"/>
    <p:sldId id="300" r:id="rId13"/>
    <p:sldId id="298" r:id="rId14"/>
    <p:sldId id="296" r:id="rId15"/>
    <p:sldId id="302" r:id="rId16"/>
    <p:sldId id="304" r:id="rId17"/>
    <p:sldId id="305" r:id="rId18"/>
    <p:sldId id="308" r:id="rId19"/>
    <p:sldId id="311" r:id="rId20"/>
    <p:sldId id="313" r:id="rId21"/>
    <p:sldId id="314" r:id="rId22"/>
    <p:sldId id="315" r:id="rId23"/>
    <p:sldId id="318" r:id="rId24"/>
    <p:sldId id="319" r:id="rId25"/>
    <p:sldId id="332" r:id="rId26"/>
    <p:sldId id="320" r:id="rId27"/>
    <p:sldId id="321" r:id="rId28"/>
    <p:sldId id="322" r:id="rId29"/>
    <p:sldId id="323" r:id="rId30"/>
    <p:sldId id="316" r:id="rId31"/>
    <p:sldId id="317" r:id="rId32"/>
    <p:sldId id="324" r:id="rId33"/>
    <p:sldId id="325" r:id="rId34"/>
    <p:sldId id="329" r:id="rId35"/>
    <p:sldId id="330" r:id="rId36"/>
    <p:sldId id="326" r:id="rId37"/>
    <p:sldId id="327" r:id="rId38"/>
    <p:sldId id="328" r:id="rId39"/>
    <p:sldId id="283" r:id="rId4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9E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6" autoAdjust="0"/>
    <p:restoredTop sz="94607" autoAdjust="0"/>
  </p:normalViewPr>
  <p:slideViewPr>
    <p:cSldViewPr snapToGrid="0">
      <p:cViewPr varScale="1">
        <p:scale>
          <a:sx n="84" d="100"/>
          <a:sy n="84" d="100"/>
        </p:scale>
        <p:origin x="720" y="7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C4FB42-8138-497A-AEE4-30F58F2B8EBC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2022년 10월 12일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F8D82-6E29-409C-A40E-4C13401FAFB7}" type="datetime4">
              <a:rPr lang="ko-KR" altLang="en-US" smtClean="0"/>
              <a:pPr/>
              <a:t>2022년 10월 12일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8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81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6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 descr="제목 슬라이드 구분선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그림 개체 틀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9" name="그림 개체 틀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0" name="그림 개체 틀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모서리가 둥근 직사각형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모서리가 둥근 직사각형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: 둥근 모서리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여기에 강조 표시된 텍스트 삽입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2" name="그림 개체 틀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7" name="텍스트 개체 틀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8" name="텍스트 개체 틀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텍스트 개체 틀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2" name="텍스트 개체 틀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 smtClean="0"/>
              <a:t>3</a:t>
            </a:r>
            <a:endParaRPr lang="en-US" altLang="ko-KR" noProof="0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점유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 rtl="0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글머리 기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3" name="그림 개체 틀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4" name="그림 개체 틀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5" name="그림 개체 틀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 smtClean="0"/>
              <a:t>마스터 텍스트 스타일 편집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ko-KR" altLang="en-US" sz="1200" noProof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여기에 로고 또는 이름 삽입</a:t>
            </a:r>
            <a:endParaRPr lang="ko-KR" altLang="en-US" sz="1200" noProof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5.sv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hyperlink" Target="http://www.fabrikcam.com/" TargetMode="External"/><Relationship Id="rId5" Type="http://schemas.openxmlformats.org/officeDocument/2006/relationships/image" Target="../media/image88.png"/><Relationship Id="rId10" Type="http://schemas.openxmlformats.org/officeDocument/2006/relationships/image" Target="../media/image63.svg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개체 틀 43" descr="꽃 클로즈업&#10;&#10;높은 신뢰도로 생성된 설명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Shopping-mall project</a:t>
            </a:r>
            <a:endParaRPr lang="ko-KR" altLang="en-US" dirty="0"/>
          </a:p>
        </p:txBody>
      </p:sp>
      <p:cxnSp>
        <p:nvCxnSpPr>
          <p:cNvPr id="15" name="직선 연결선(S) 14" descr="구분선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US" dirty="0"/>
          </a:p>
        </p:txBody>
      </p:sp>
      <p:grpSp>
        <p:nvGrpSpPr>
          <p:cNvPr id="34" name="그룹 33" title="기하 도형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009650"/>
            <a:ext cx="9998075" cy="55775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57225" y="1724025"/>
            <a:ext cx="9658349" cy="205491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6" y="456990"/>
            <a:ext cx="10981425" cy="432000"/>
          </a:xfrm>
        </p:spPr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10</a:t>
            </a:fld>
            <a:endParaRPr lang="ko-KR" altLang="en-US" noProof="0" dirty="0"/>
          </a:p>
        </p:txBody>
      </p:sp>
      <p:sp>
        <p:nvSpPr>
          <p:cNvPr id="8" name="직사각형 7"/>
          <p:cNvSpPr/>
          <p:nvPr/>
        </p:nvSpPr>
        <p:spPr>
          <a:xfrm>
            <a:off x="885825" y="1390650"/>
            <a:ext cx="1724025" cy="26501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2609850" y="1523156"/>
            <a:ext cx="552450" cy="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250" y="1437431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1076" y="3911876"/>
            <a:ext cx="4219574" cy="1743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5200650" y="3999051"/>
            <a:ext cx="1039124" cy="45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9773" y="3929782"/>
            <a:ext cx="3085202" cy="183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 지정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패키지 스캔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81076" y="1894529"/>
            <a:ext cx="4524374" cy="142133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 flipV="1">
            <a:off x="5505450" y="1962150"/>
            <a:ext cx="323851" cy="344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29301" y="1877328"/>
            <a:ext cx="5314949" cy="165920"/>
          </a:xfrm>
          <a:prstGeom prst="rect">
            <a:avLst/>
          </a:prstGeom>
          <a:solidFill>
            <a:srgbClr val="7030A0">
              <a:alpha val="20000"/>
            </a:srgbClr>
          </a:solidFill>
          <a:ln w="19050">
            <a:solidFill>
              <a:srgbClr val="7030A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/resources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폴더의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 스크립트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제이쿼리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위치 읽어드리는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01113" y="3528936"/>
            <a:ext cx="1552575" cy="3183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타일즈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 설정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6276" y="4155494"/>
            <a:ext cx="6172199" cy="118803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877050" y="4684851"/>
            <a:ext cx="723900" cy="22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56122" y="4643153"/>
            <a:ext cx="3028051" cy="404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7225" y="5441870"/>
            <a:ext cx="8667750" cy="1188031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91275" y="6321344"/>
            <a:ext cx="3010961" cy="304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MultipartResolver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업로드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69062" y="724547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servlet-context.xml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99" y="1169620"/>
            <a:ext cx="8800491" cy="52508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33088" y="504308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mybatis-context.xml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9935" y="1169621"/>
            <a:ext cx="5152104" cy="521528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66013" y="1542244"/>
            <a:ext cx="552450" cy="8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8413" y="1456519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9935" y="1978049"/>
            <a:ext cx="6544511" cy="1324662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141152" y="2779164"/>
            <a:ext cx="552450" cy="8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13552" y="2693439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Connection</a:t>
            </a:r>
            <a:r>
              <a:rPr lang="ko-KR" altLang="en-US" sz="1400" b="1" dirty="0"/>
              <a:t>을 위한 객체 생성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935" y="5618521"/>
            <a:ext cx="6551217" cy="801944"/>
          </a:xfrm>
          <a:prstGeom prst="rect">
            <a:avLst/>
          </a:prstGeom>
          <a:solidFill>
            <a:srgbClr val="92D050">
              <a:alpha val="15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147445" y="5893031"/>
            <a:ext cx="552450" cy="8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19844" y="5807306"/>
            <a:ext cx="2928081" cy="2451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자동화 </a:t>
            </a:r>
            <a:r>
              <a:rPr lang="ko-KR" altLang="en-US" sz="1400" b="1" dirty="0"/>
              <a:t>객체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9934" y="3385457"/>
            <a:ext cx="8042437" cy="3684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676038" y="3562935"/>
            <a:ext cx="282905" cy="184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02610" y="3469434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</a:t>
            </a:r>
            <a:r>
              <a:rPr lang="ko-KR" altLang="en-US" sz="1400" b="1" dirty="0"/>
              <a:t>프로그램에서 사용할 객체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934" y="3777646"/>
            <a:ext cx="8086104" cy="17062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676038" y="3845969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02610" y="3752468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/>
              <a:t>src</a:t>
            </a:r>
            <a:r>
              <a:rPr lang="en-US" altLang="ko-KR" sz="1400" b="1" dirty="0"/>
              <a:t>/main/resources </a:t>
            </a:r>
            <a:r>
              <a:rPr lang="ko-KR" altLang="en-US" sz="1400" b="1" dirty="0"/>
              <a:t>위치를 </a:t>
            </a:r>
            <a:r>
              <a:rPr lang="ko-KR" altLang="en-US" sz="1400" b="1" dirty="0" smtClean="0"/>
              <a:t>찾음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9934" y="3930046"/>
            <a:ext cx="7715866" cy="20517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316808" y="4031027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32371" y="3946122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</a:t>
            </a:r>
            <a:r>
              <a:rPr lang="ko-KR" altLang="en-US" sz="1400" b="1" dirty="0"/>
              <a:t>에서 실행할 </a:t>
            </a:r>
            <a:r>
              <a:rPr lang="en-US" altLang="ko-KR" sz="1400" b="1" dirty="0" err="1"/>
              <a:t>sql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문장을 태그로 정의</a:t>
            </a:r>
            <a:endParaRPr lang="en-US" altLang="ko-KR" sz="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9934" y="4718987"/>
            <a:ext cx="7890037" cy="79276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492531" y="5087488"/>
            <a:ext cx="363699" cy="4572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47900" y="5001764"/>
            <a:ext cx="1600025" cy="197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Transaction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77" y="4561282"/>
            <a:ext cx="2105319" cy="136226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33088" y="504308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p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om.xml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9"/>
          <a:stretch/>
        </p:blipFill>
        <p:spPr>
          <a:xfrm>
            <a:off x="507603" y="1939979"/>
            <a:ext cx="2095792" cy="22051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7"/>
          <a:stretch/>
        </p:blipFill>
        <p:spPr>
          <a:xfrm>
            <a:off x="2707671" y="1939979"/>
            <a:ext cx="2105319" cy="338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80"/>
          <a:stretch/>
        </p:blipFill>
        <p:spPr>
          <a:xfrm>
            <a:off x="9529277" y="1939980"/>
            <a:ext cx="2086266" cy="23527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3"/>
          <a:stretch/>
        </p:blipFill>
        <p:spPr>
          <a:xfrm>
            <a:off x="7244981" y="1939979"/>
            <a:ext cx="2086266" cy="3952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9"/>
          <a:stretch/>
        </p:blipFill>
        <p:spPr>
          <a:xfrm>
            <a:off x="4941632" y="1939979"/>
            <a:ext cx="2105319" cy="280136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422380" y="2922310"/>
            <a:ext cx="2293059" cy="140732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6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6" action="ppaction://hlinksldjump"/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hlinkClick r:id="rId6" action="ppaction://hlinksldjump"/>
              </a:rPr>
              <a:t>지우기</a:t>
            </a:r>
            <a:r>
              <a:rPr lang="en-US" altLang="ko-KR" sz="900" b="1" dirty="0" smtClean="0">
                <a:solidFill>
                  <a:schemeClr val="tx1"/>
                </a:solidFill>
                <a:hlinkClick r:id="rId6" action="ppaction://hlinksldjump"/>
              </a:rPr>
              <a:t>**</a:t>
            </a:r>
            <a:r>
              <a:rPr lang="ko-KR" altLang="en-US" sz="900" b="1" dirty="0">
                <a:solidFill>
                  <a:schemeClr val="tx1"/>
                </a:solidFill>
              </a:rPr>
              <a:t>검색 자동 완성 기능 </a:t>
            </a:r>
            <a:r>
              <a:rPr lang="en-US" altLang="ko-KR" sz="900" b="1" dirty="0">
                <a:solidFill>
                  <a:schemeClr val="tx1"/>
                </a:solidFill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</a:rPr>
              <a:t>비동기 브라우저</a:t>
            </a:r>
            <a:r>
              <a:rPr lang="en-US" altLang="ko-KR" sz="900" b="1" dirty="0">
                <a:solidFill>
                  <a:schemeClr val="tx1"/>
                </a:solidFill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</a:rPr>
              <a:t>서버 통신 </a:t>
            </a:r>
            <a:r>
              <a:rPr lang="en-US" altLang="ko-KR" sz="900" b="1" dirty="0">
                <a:solidFill>
                  <a:schemeClr val="tx1"/>
                </a:solidFill>
              </a:rPr>
              <a:t>(AJAX))</a:t>
            </a:r>
            <a:r>
              <a:rPr lang="ko-KR" altLang="en-US" sz="900" b="1" dirty="0">
                <a:solidFill>
                  <a:schemeClr val="tx1"/>
                </a:solidFill>
              </a:rPr>
              <a:t>위해 </a:t>
            </a:r>
            <a:r>
              <a:rPr lang="en-US" altLang="ko-KR" sz="900" b="1" dirty="0" err="1">
                <a:solidFill>
                  <a:schemeClr val="tx1"/>
                </a:solidFill>
              </a:rPr>
              <a:t>json</a:t>
            </a:r>
            <a:r>
              <a:rPr lang="ko-KR" altLang="en-US" sz="900" b="1" dirty="0">
                <a:solidFill>
                  <a:schemeClr val="tx1"/>
                </a:solidFill>
              </a:rPr>
              <a:t>사용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0330" y="5763824"/>
            <a:ext cx="3028051" cy="404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2997724"/>
            <a:ext cx="6009287" cy="377356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메인 페이지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상세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검색 자동 </a:t>
            </a:r>
            <a:r>
              <a:rPr lang="ko-KR" altLang="en-US" sz="2000" dirty="0"/>
              <a:t>완성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로그인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회원가입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장바구니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주문 기능 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마이페이지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관리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2911010"/>
          </a:xfrm>
        </p:spPr>
        <p:txBody>
          <a:bodyPr/>
          <a:lstStyle/>
          <a:p>
            <a:pPr algn="l"/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내용 개체 틀 3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82" y="3998470"/>
            <a:ext cx="2624406" cy="847854"/>
          </a:xfrm>
        </p:spPr>
      </p:pic>
      <p:sp>
        <p:nvSpPr>
          <p:cNvPr id="11" name="직사각형 10"/>
          <p:cNvSpPr/>
          <p:nvPr/>
        </p:nvSpPr>
        <p:spPr>
          <a:xfrm>
            <a:off x="2856367" y="4008024"/>
            <a:ext cx="3813258" cy="766563"/>
          </a:xfrm>
          <a:prstGeom prst="rect">
            <a:avLst/>
          </a:prstGeom>
          <a:solidFill>
            <a:srgbClr val="00B050">
              <a:alpha val="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22" y="1553923"/>
            <a:ext cx="3724102" cy="245908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 smtClean="0"/>
              <a:t>-mapper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14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64287" y="1548942"/>
            <a:ext cx="3805337" cy="2449528"/>
          </a:xfrm>
          <a:prstGeom prst="rect">
            <a:avLst/>
          </a:prstGeom>
          <a:solidFill>
            <a:srgbClr val="92D050">
              <a:alpha val="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8391" y="1255881"/>
            <a:ext cx="2000250" cy="2122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매퍼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파일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8778" y="4508802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</a:t>
            </a:r>
            <a:r>
              <a:rPr lang="ko-KR" altLang="en-US" sz="1400" b="1" dirty="0" smtClean="0"/>
              <a:t>이미지 </a:t>
            </a:r>
            <a:r>
              <a:rPr lang="ko-KR" altLang="en-US" sz="1400" b="1" dirty="0"/>
              <a:t>저장 </a:t>
            </a:r>
            <a:r>
              <a:rPr lang="en-US" altLang="ko-KR" sz="1400" b="1" dirty="0" err="1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56366" y="1140643"/>
            <a:ext cx="3813257" cy="39484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68" y="4801961"/>
            <a:ext cx="3844356" cy="153856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057239" y="5656027"/>
            <a:ext cx="702611" cy="21275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72106" y="4799860"/>
            <a:ext cx="3797518" cy="154276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9" y="1598354"/>
            <a:ext cx="2000250" cy="1905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58778" y="5204528"/>
            <a:ext cx="2859055" cy="746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#{</a:t>
            </a:r>
            <a:r>
              <a:rPr lang="en-US" altLang="ko-KR" sz="1400" b="1" dirty="0" err="1"/>
              <a:t>goods_status</a:t>
            </a:r>
            <a:r>
              <a:rPr lang="en-US" altLang="ko-KR" sz="1400" b="1" dirty="0"/>
              <a:t>}</a:t>
            </a:r>
            <a:r>
              <a:rPr lang="ko-KR" altLang="en-US" sz="1400" b="1" dirty="0"/>
              <a:t>의 조건 값으로 </a:t>
            </a:r>
            <a:r>
              <a:rPr lang="ko-KR" altLang="en-US" sz="1400" b="1" dirty="0" smtClean="0"/>
              <a:t>상품을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개 까지 </a:t>
            </a:r>
            <a:r>
              <a:rPr lang="ko-KR" altLang="en-US" sz="1400" b="1" dirty="0" smtClean="0"/>
              <a:t>조회</a:t>
            </a:r>
            <a:endParaRPr lang="en-US" altLang="ko-KR" sz="1400" b="1" dirty="0"/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8390" y="1527236"/>
            <a:ext cx="2000250" cy="2047237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758779" y="3729064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정보 저장 </a:t>
            </a:r>
            <a:r>
              <a:rPr lang="en-US" altLang="ko-KR" sz="1400" b="1" dirty="0" err="1" smtClean="0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구름 24">
            <a:hlinkClick r:id="rId6" action="ppaction://hlinksldjump"/>
          </p:cNvPr>
          <p:cNvSpPr/>
          <p:nvPr/>
        </p:nvSpPr>
        <p:spPr>
          <a:xfrm>
            <a:off x="10720498" y="6239215"/>
            <a:ext cx="460160" cy="263950"/>
          </a:xfrm>
          <a:prstGeom prst="cloud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65430" y="4527068"/>
            <a:ext cx="2010345" cy="2047237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 smtClean="0"/>
              <a:t>-tiles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518292" y="6150915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3117" y="4490292"/>
            <a:ext cx="7293529" cy="3275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servlet-context.xml </a:t>
            </a:r>
            <a:r>
              <a:rPr lang="en-US" altLang="ko-KR" sz="1400" b="1" dirty="0" err="1" smtClean="0"/>
              <a:t>tilesViewResolver</a:t>
            </a:r>
            <a:r>
              <a:rPr lang="ko-KR" altLang="en-US" sz="1400" b="1" dirty="0"/>
              <a:t>를 사용 해 </a:t>
            </a:r>
            <a:r>
              <a:rPr lang="en-US" altLang="ko-KR" sz="1400" b="1" dirty="0"/>
              <a:t>Controller</a:t>
            </a:r>
            <a:r>
              <a:rPr lang="ko-KR" altLang="en-US" sz="1400" b="1" dirty="0"/>
              <a:t>를 통해 반환 된 뷰 이름의</a:t>
            </a:r>
            <a:r>
              <a:rPr lang="en-US" altLang="ko-KR" sz="1400" b="1" dirty="0"/>
              <a:t> JSP</a:t>
            </a:r>
            <a:r>
              <a:rPr lang="ko-KR" altLang="en-US" sz="1400" b="1" dirty="0"/>
              <a:t>를 화면에 표시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0" y="1873502"/>
            <a:ext cx="2020439" cy="18973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245" y="1524795"/>
            <a:ext cx="2906659" cy="2713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지정하는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JSP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위치 지정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245" y="1796151"/>
            <a:ext cx="2000250" cy="2047237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" y="4612535"/>
            <a:ext cx="1364688" cy="17587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7150" y="4013291"/>
            <a:ext cx="2341721" cy="513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tiles_*.xml</a:t>
            </a:r>
            <a:r>
              <a:rPr lang="ko-KR" altLang="en-US" sz="1400" b="1" dirty="0"/>
              <a:t>에서 </a:t>
            </a:r>
            <a:r>
              <a:rPr lang="ko-KR" altLang="en-US" sz="1400" b="1" dirty="0" smtClean="0"/>
              <a:t>지정한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위치의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View(JSP</a:t>
            </a:r>
            <a:r>
              <a:rPr lang="ko-KR" altLang="en-US" sz="1400" b="1" dirty="0" smtClean="0"/>
              <a:t>파일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pic>
        <p:nvPicPr>
          <p:cNvPr id="17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08258" y="1260842"/>
            <a:ext cx="6337187" cy="30877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57221" y="2482994"/>
            <a:ext cx="5062193" cy="6372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57221" y="2051628"/>
            <a:ext cx="5505254" cy="4313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***ControllerImpl.java </a:t>
            </a:r>
            <a:r>
              <a:rPr lang="ko-KR" altLang="en-US" sz="1400" b="1" dirty="0" smtClean="0"/>
              <a:t>브라우저에서 </a:t>
            </a:r>
            <a:r>
              <a:rPr lang="ko-KR" altLang="en-US" sz="1400" b="1" dirty="0"/>
              <a:t>매핑 된 주소로 요청 시 </a:t>
            </a:r>
            <a:endParaRPr lang="en-US" altLang="ko-KR" sz="1400" b="1" dirty="0"/>
          </a:p>
          <a:p>
            <a:r>
              <a:rPr lang="en-US" altLang="ko-KR" sz="1400" b="1" dirty="0" err="1"/>
              <a:t>ModelAndView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객체에 설정 된 뷰 이름을 </a:t>
            </a:r>
            <a:r>
              <a:rPr lang="en-US" altLang="ko-KR" sz="1400" b="1" dirty="0" err="1"/>
              <a:t>tilesViewResolver</a:t>
            </a:r>
            <a:r>
              <a:rPr lang="ko-KR" altLang="en-US" sz="1400" b="1" dirty="0"/>
              <a:t>로 반환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17" y="4764390"/>
            <a:ext cx="7338388" cy="140557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53117" y="4734697"/>
            <a:ext cx="7338388" cy="14649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622311" y="1103839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22311" y="3943968"/>
            <a:ext cx="2888243" cy="48216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servlet-context.xml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38" y="5450294"/>
            <a:ext cx="6989824" cy="1262881"/>
          </a:xfrm>
          <a:prstGeom prst="rect">
            <a:avLst/>
          </a:prstGeom>
        </p:spPr>
      </p:pic>
      <p:pic>
        <p:nvPicPr>
          <p:cNvPr id="23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538" y="1047332"/>
            <a:ext cx="6873950" cy="29160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16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712877" y="5564402"/>
            <a:ext cx="2028396" cy="297788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14338" y="1040717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56" y="2457307"/>
            <a:ext cx="5345347" cy="2607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7500" y="3927990"/>
            <a:ext cx="4072442" cy="926814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setAttribute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이름이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‘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side_menu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인 객체 생성하여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ModelAndView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저장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→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side.jsp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셋팅된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속성 화면에 구현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8094" y="1480007"/>
            <a:ext cx="2309629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86515" y="2898702"/>
            <a:ext cx="1917214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1" idx="1"/>
            <a:endCxn id="24" idx="3"/>
          </p:cNvCxnSpPr>
          <p:nvPr/>
        </p:nvCxnSpPr>
        <p:spPr>
          <a:xfrm flipH="1" flipV="1">
            <a:off x="2997723" y="1675064"/>
            <a:ext cx="4373262" cy="681551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5" idx="1"/>
          </p:cNvCxnSpPr>
          <p:nvPr/>
        </p:nvCxnSpPr>
        <p:spPr>
          <a:xfrm flipV="1">
            <a:off x="4007364" y="3093759"/>
            <a:ext cx="1579151" cy="1847523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370985" y="2085229"/>
            <a:ext cx="3184949" cy="54277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3022" y="1775252"/>
            <a:ext cx="2000302" cy="2478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@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Autowired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빈을 주입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50166" y="2886976"/>
            <a:ext cx="3910370" cy="873161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07038" y="4941282"/>
            <a:ext cx="3000652" cy="304657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GoodsDAOImpl.java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1228" y="6161052"/>
            <a:ext cx="2835634" cy="2452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61229" y="5762857"/>
            <a:ext cx="2922310" cy="365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메서드 호출 시 전달된 조건으로</a:t>
            </a:r>
            <a:endParaRPr lang="en-US" altLang="ko-KR" sz="1200" b="1" dirty="0" smtClean="0"/>
          </a:p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도서 정보 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/>
          <p:cNvCxnSpPr>
            <a:endCxn id="9" idx="0"/>
          </p:cNvCxnSpPr>
          <p:nvPr/>
        </p:nvCxnSpPr>
        <p:spPr>
          <a:xfrm>
            <a:off x="2763721" y="3784168"/>
            <a:ext cx="0" cy="143822"/>
          </a:xfrm>
          <a:prstGeom prst="straightConnector1">
            <a:avLst/>
          </a:prstGeom>
          <a:ln w="158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2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97"/>
          <a:stretch/>
        </p:blipFill>
        <p:spPr>
          <a:xfrm>
            <a:off x="3592582" y="2133758"/>
            <a:ext cx="1714478" cy="233016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b="20020"/>
          <a:stretch/>
        </p:blipFill>
        <p:spPr>
          <a:xfrm>
            <a:off x="468396" y="2070529"/>
            <a:ext cx="1740855" cy="226092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90237" r="60263"/>
          <a:stretch/>
        </p:blipFill>
        <p:spPr>
          <a:xfrm>
            <a:off x="3614131" y="1975934"/>
            <a:ext cx="2994276" cy="19657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17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60263" b="90337"/>
          <a:stretch/>
        </p:blipFill>
        <p:spPr>
          <a:xfrm>
            <a:off x="468396" y="2004475"/>
            <a:ext cx="2994276" cy="1945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45397" y="1763211"/>
            <a:ext cx="1830982" cy="4283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그 외 사용자 메뉴 표시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c:otherwise</a:t>
            </a:r>
            <a:r>
              <a:rPr lang="en-US" altLang="ko-KR" sz="1200" b="1" dirty="0" smtClean="0"/>
              <a:t>&gt;&lt;/</a:t>
            </a:r>
            <a:r>
              <a:rPr lang="en-US" altLang="ko-KR" sz="1200" b="1" dirty="0" err="1" smtClean="0"/>
              <a:t>c:otherwise</a:t>
            </a:r>
            <a:r>
              <a:rPr lang="en-US" altLang="ko-KR" sz="1200" b="1" dirty="0" smtClean="0"/>
              <a:t>&gt;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9288" y="1753287"/>
            <a:ext cx="1670836" cy="198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관리자 메뉴 표시</a:t>
            </a:r>
            <a:r>
              <a:rPr lang="en-US" altLang="ko-KR" sz="1200" b="1" dirty="0" smtClean="0"/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8574" y="1756694"/>
            <a:ext cx="1564629" cy="195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ko-KR" altLang="en-US" sz="1200" b="1" dirty="0" smtClean="0"/>
              <a:t> 메뉴 표시</a:t>
            </a:r>
            <a:r>
              <a:rPr lang="en-US" altLang="ko-KR" sz="1200" b="1" dirty="0" smtClean="0"/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84190" y="1306970"/>
            <a:ext cx="3000652" cy="29827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Side.jsp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2000" y="1962724"/>
            <a:ext cx="3026411" cy="206755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60481" y="1975933"/>
            <a:ext cx="1915898" cy="196689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56905" y="1954446"/>
            <a:ext cx="2855222" cy="201120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6"/>
          <a:stretch/>
        </p:blipFill>
        <p:spPr>
          <a:xfrm>
            <a:off x="6481541" y="2210439"/>
            <a:ext cx="1994838" cy="3080275"/>
          </a:xfrm>
          <a:prstGeom prst="rect">
            <a:avLst/>
          </a:prstGeom>
        </p:spPr>
      </p:pic>
      <p:sp>
        <p:nvSpPr>
          <p:cNvPr id="33" name="구름 32">
            <a:hlinkClick r:id="rId6" action="ppaction://hlinksldjump"/>
          </p:cNvPr>
          <p:cNvSpPr/>
          <p:nvPr/>
        </p:nvSpPr>
        <p:spPr>
          <a:xfrm>
            <a:off x="10720498" y="6239215"/>
            <a:ext cx="460160" cy="263950"/>
          </a:xfrm>
          <a:prstGeom prst="cloud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8377" y="2108959"/>
            <a:ext cx="3248198" cy="292128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8672660" y="2050745"/>
            <a:ext cx="3333832" cy="3039652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594536" y="1303638"/>
            <a:ext cx="3333833" cy="34539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main.jsp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4" y="3524448"/>
            <a:ext cx="6252956" cy="315915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8" y="1806997"/>
            <a:ext cx="4788286" cy="1146011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상세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9860" y="6157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2" y="2919664"/>
            <a:ext cx="4863425" cy="8299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5353" y="1093987"/>
            <a:ext cx="3774160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1854" y="2812490"/>
            <a:ext cx="4695675" cy="9256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1855" y="1761830"/>
            <a:ext cx="4855423" cy="10407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28390" y="2598857"/>
            <a:ext cx="3477945" cy="2236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상품 정보와 상품 메인 이미지 파일 정보 조회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5022" y="3525602"/>
            <a:ext cx="2499603" cy="2342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상세 이미지 파일 정보 조회</a:t>
            </a:r>
            <a:endParaRPr lang="ko-KR" altLang="en-US" sz="1400" b="1" dirty="0" smtClean="0">
              <a:latin typeface="+mn-lt"/>
            </a:endParaRPr>
          </a:p>
        </p:txBody>
      </p:sp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5"/>
          <a:srcRect r="22218"/>
          <a:stretch/>
        </p:blipFill>
        <p:spPr>
          <a:xfrm>
            <a:off x="5654158" y="814675"/>
            <a:ext cx="5857207" cy="270977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64656" y="1868252"/>
            <a:ext cx="2852982" cy="16941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5131" y="2895587"/>
            <a:ext cx="3320755" cy="3188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16258" y="3247145"/>
            <a:ext cx="4100794" cy="245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조회한 상품 정보를 빠른 메뉴에 표시하기 위해 전달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54158" y="249875"/>
            <a:ext cx="3570791" cy="591685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1430" y="1575862"/>
            <a:ext cx="2326781" cy="258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조회할 상품 번호 전달받음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5789" y="4431765"/>
            <a:ext cx="3774160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83" y="5351740"/>
            <a:ext cx="5200650" cy="12382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5789" y="5658609"/>
            <a:ext cx="4899344" cy="57094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61443" y="5129437"/>
            <a:ext cx="4133847" cy="258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정보와 이미지 정보를 조회한 후 </a:t>
            </a:r>
            <a:r>
              <a:rPr lang="en-US" altLang="ko-KR" sz="1400" b="1" dirty="0" err="1" smtClean="0"/>
              <a:t>HashMap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28" name="꺾인 연결선 27"/>
          <p:cNvCxnSpPr>
            <a:stCxn id="25" idx="1"/>
          </p:cNvCxnSpPr>
          <p:nvPr/>
        </p:nvCxnSpPr>
        <p:spPr>
          <a:xfrm rot="10800000" flipH="1">
            <a:off x="374482" y="5258801"/>
            <a:ext cx="783189" cy="712064"/>
          </a:xfrm>
          <a:prstGeom prst="bentConnector3">
            <a:avLst>
              <a:gd name="adj1" fmla="val -29188"/>
            </a:avLst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871381" y="3516309"/>
            <a:ext cx="3971376" cy="1902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068508" y="6296231"/>
            <a:ext cx="4891766" cy="2937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068507" y="6056345"/>
            <a:ext cx="5149389" cy="23988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5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smtClean="0">
                <a:latin typeface="+mn-lt"/>
              </a:rPr>
              <a:t>최근 본 상품 목록과 상품 목록에 저장된 상품 개수를 세션에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9" name="직선 화살표 연결선 38"/>
          <p:cNvCxnSpPr>
            <a:stCxn id="24" idx="0"/>
            <a:endCxn id="16" idx="1"/>
          </p:cNvCxnSpPr>
          <p:nvPr/>
        </p:nvCxnSpPr>
        <p:spPr>
          <a:xfrm flipV="1">
            <a:off x="2562869" y="3055001"/>
            <a:ext cx="3612262" cy="13767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0"/>
          </p:cNvCxnSpPr>
          <p:nvPr/>
        </p:nvCxnSpPr>
        <p:spPr>
          <a:xfrm>
            <a:off x="9491147" y="3026347"/>
            <a:ext cx="365922" cy="489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441" y="3553153"/>
            <a:ext cx="1076325" cy="2492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</a:t>
            </a:r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4" y="1267414"/>
            <a:ext cx="5295900" cy="2381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4" y="3648664"/>
            <a:ext cx="7524750" cy="28479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96782" y="1150070"/>
            <a:ext cx="3774160" cy="52075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quickMenu.jsp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6782" y="1670828"/>
            <a:ext cx="5075662" cy="179823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38184" y="4799242"/>
            <a:ext cx="5491362" cy="55518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583865" y="3517355"/>
            <a:ext cx="3477945" cy="3827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다음 클릭 시 </a:t>
            </a:r>
            <a:r>
              <a:rPr lang="en-US" altLang="ko-KR" sz="1400" b="1" dirty="0" smtClean="0"/>
              <a:t>&lt;hidden&gt; </a:t>
            </a:r>
            <a:r>
              <a:rPr lang="ko-KR" altLang="en-US" sz="1400" b="1" dirty="0" smtClean="0"/>
              <a:t>태그에 저장된 상품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정보를 가져와 이미지 표시 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5994" y="5191200"/>
            <a:ext cx="3477945" cy="4407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동일한 </a:t>
            </a:r>
            <a:r>
              <a:rPr lang="en-US" altLang="ko-KR" sz="1400" b="1" dirty="0" smtClean="0">
                <a:latin typeface="+mn-lt"/>
              </a:rPr>
              <a:t>&lt;hidden&gt; </a:t>
            </a:r>
            <a:r>
              <a:rPr lang="ko-KR" altLang="en-US" sz="1400" b="1" dirty="0" smtClean="0">
                <a:latin typeface="+mn-lt"/>
              </a:rPr>
              <a:t>태그에 연속해서 저장하면</a:t>
            </a:r>
            <a:endParaRPr lang="en-US" altLang="ko-KR" sz="1400" b="1" dirty="0" smtClean="0">
              <a:latin typeface="+mn-lt"/>
            </a:endParaRPr>
          </a:p>
          <a:p>
            <a:pPr algn="l"/>
            <a:r>
              <a:rPr lang="ko-KR" altLang="en-US" sz="1400" b="1" dirty="0" smtClean="0"/>
              <a:t>배열로 저장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5" name="직선 화살표 연결선 34"/>
          <p:cNvCxnSpPr>
            <a:stCxn id="32" idx="0"/>
            <a:endCxn id="31" idx="2"/>
          </p:cNvCxnSpPr>
          <p:nvPr/>
        </p:nvCxnSpPr>
        <p:spPr>
          <a:xfrm flipH="1" flipV="1">
            <a:off x="3234613" y="3469064"/>
            <a:ext cx="349252" cy="1330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296" y="3627384"/>
            <a:ext cx="1143000" cy="2339775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stCxn id="36" idx="3"/>
          </p:cNvCxnSpPr>
          <p:nvPr/>
        </p:nvCxnSpPr>
        <p:spPr>
          <a:xfrm>
            <a:off x="10481296" y="4797272"/>
            <a:ext cx="473719" cy="52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245289" y="3593873"/>
            <a:ext cx="2689929" cy="2410737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536" y="1050980"/>
            <a:ext cx="3365292" cy="248869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833342" y="1026787"/>
            <a:ext cx="3451465" cy="2526366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3558" y="2411326"/>
            <a:ext cx="5108886" cy="987503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4472" y="2222404"/>
            <a:ext cx="3702396" cy="63836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 배열의 인덱스를 </a:t>
            </a:r>
            <a:r>
              <a:rPr lang="en-US" altLang="ko-KR" sz="1400" b="1" dirty="0" smtClean="0"/>
              <a:t>1 </a:t>
            </a:r>
            <a:r>
              <a:rPr lang="ko-KR" altLang="en-US" sz="1400" b="1" dirty="0" smtClean="0"/>
              <a:t>증가시키고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 증가된 인덱스에 대한 배열 요소의 상품 번호와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>
                <a:latin typeface="+mn-lt"/>
              </a:rPr>
              <a:t> 이미지 이름 파일 이름 가져와 표시</a:t>
            </a:r>
          </a:p>
        </p:txBody>
      </p:sp>
    </p:spTree>
    <p:extLst>
      <p:ext uri="{BB962C8B-B14F-4D97-AF65-F5344CB8AC3E}">
        <p14:creationId xmlns:p14="http://schemas.microsoft.com/office/powerpoint/2010/main" val="3605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889647"/>
            <a:ext cx="11340000" cy="432000"/>
          </a:xfrm>
        </p:spPr>
        <p:txBody>
          <a:bodyPr rtlCol="0"/>
          <a:lstStyle/>
          <a:p>
            <a:pPr algn="ctr" rtl="0"/>
            <a:r>
              <a:rPr lang="ko-KR" altLang="en-US" sz="3600" dirty="0" smtClean="0"/>
              <a:t>목차</a:t>
            </a:r>
            <a:endParaRPr lang="ko-KR" altLang="en-ZA" sz="3600" dirty="0"/>
          </a:p>
        </p:txBody>
      </p:sp>
      <p:pic>
        <p:nvPicPr>
          <p:cNvPr id="67" name="그림 개체 틀 66" descr="구름 모양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49830" y="2373427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5982" y="3763047"/>
            <a:ext cx="2160000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96868" y="4237035"/>
            <a:ext cx="2160000" cy="1903840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Spring MVC </a:t>
            </a:r>
            <a:r>
              <a:rPr lang="en-US" altLang="ko-KR" sz="1400" dirty="0" smtClean="0"/>
              <a:t>Architecture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/>
              <a:t>ERD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Web Application </a:t>
            </a:r>
            <a:r>
              <a:rPr lang="en-US" altLang="ko-KR" sz="1400" dirty="0" smtClean="0"/>
              <a:t>Structure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1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ko-KR" altLang="ru-RU" sz="1400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823821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그림 개체 틀 158" descr="선인장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4544105" y="2373427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79964" y="3763047"/>
            <a:ext cx="2160587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849" y="4241797"/>
            <a:ext cx="2160588" cy="21821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chemeClr val="tx1"/>
                </a:solidFill>
              </a:rPr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chemeClr val="tx1"/>
                </a:solidFill>
              </a:rPr>
              <a:t>Maven </a:t>
            </a:r>
            <a:r>
              <a:rPr lang="en-US" altLang="ko-KR" sz="1400" dirty="0">
                <a:solidFill>
                  <a:schemeClr val="tx1"/>
                </a:solidFill>
              </a:rPr>
              <a:t>configuration file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118315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4431" y="3763047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5317" y="4241796"/>
            <a:ext cx="2160588" cy="1821545"/>
          </a:xfrm>
        </p:spPr>
        <p:txBody>
          <a:bodyPr rtlCol="0"/>
          <a:lstStyle/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메인 페이지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상품 상세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smtClean="0"/>
              <a:t>검색 자동 </a:t>
            </a:r>
            <a:r>
              <a:rPr lang="ko-KR" altLang="en-US" sz="1400" dirty="0" smtClean="0"/>
              <a:t>완성 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로그인과 회원 가입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장바구니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주문 기능 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마이페이지</a:t>
            </a:r>
            <a:r>
              <a:rPr lang="ko-KR" altLang="en-US" sz="1400" dirty="0" smtClean="0"/>
              <a:t> 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상품 관리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endParaRPr lang="ko-KR" altLang="ru-RU" sz="1400" dirty="0"/>
          </a:p>
        </p:txBody>
      </p:sp>
      <p:cxnSp>
        <p:nvCxnSpPr>
          <p:cNvPr id="78" name="직선 연결선(S) 77" descr="슬라이드의 세 번째 구분선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401923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(S) 78" descr="슬라이드의 네 번째 구분선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99526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그림 개체 틀 164" descr="공장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/>
        </p:blipFill>
        <p:spPr>
          <a:xfrm>
            <a:off x="9121236" y="2448402"/>
            <a:ext cx="854075" cy="854075"/>
          </a:xfr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6478" y="3763047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6477" y="4241796"/>
            <a:ext cx="2292047" cy="26162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회원가입창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미출력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오류</a:t>
            </a:r>
            <a:endParaRPr lang="en-US" altLang="ko-KR" sz="1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회원가입창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미출력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오류 해결 및 결과</a:t>
            </a:r>
            <a:endParaRPr lang="en-US" altLang="ko-KR" sz="1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오류</a:t>
            </a:r>
            <a:r>
              <a:rPr lang="en-US" altLang="ko-KR" sz="1400" dirty="0"/>
              <a:t>1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오류</a:t>
            </a:r>
            <a:r>
              <a:rPr lang="en-US" altLang="ko-KR" sz="1400" dirty="0"/>
              <a:t>2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오류</a:t>
            </a:r>
            <a:r>
              <a:rPr lang="en-US" altLang="ko-KR" sz="1400" dirty="0"/>
              <a:t>3</a:t>
            </a:r>
          </a:p>
          <a:p>
            <a:pPr algn="l" rtl="0"/>
            <a:endParaRPr lang="ko-KR" altLang="ru-RU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5991902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 dirty="0"/>
          </a:p>
        </p:txBody>
      </p:sp>
      <p:pic>
        <p:nvPicPr>
          <p:cNvPr id="24" name="그림 개체 틀 162" descr="야자수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>
          <a:xfrm>
            <a:off x="6838573" y="2373427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56" y="1819704"/>
            <a:ext cx="6181291" cy="46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55977" r="5762" b="55"/>
          <a:stretch/>
        </p:blipFill>
        <p:spPr>
          <a:xfrm>
            <a:off x="133940" y="2667786"/>
            <a:ext cx="6266860" cy="1395167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52000" y="1227760"/>
            <a:ext cx="11340000" cy="4680000"/>
          </a:xfrm>
        </p:spPr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에서 </a:t>
            </a:r>
            <a:r>
              <a:rPr lang="ko-KR" altLang="en-US" dirty="0">
                <a:hlinkClick r:id="rId4" action="ppaction://hlinksldjump"/>
              </a:rPr>
              <a:t>의존성</a:t>
            </a:r>
            <a:r>
              <a:rPr lang="ko-KR" altLang="en-US" dirty="0"/>
              <a:t> 설정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자동 완성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6369" y="6195414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000" y="1854697"/>
            <a:ext cx="3241092" cy="45224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397" y="3181284"/>
            <a:ext cx="3344192" cy="76363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2267" y="3879699"/>
            <a:ext cx="2172428" cy="415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검색창에</a:t>
            </a:r>
            <a:r>
              <a:rPr lang="ko-KR" altLang="en-US" sz="1400" b="1" dirty="0" smtClean="0"/>
              <a:t> 입력한 키워드를 가져와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키워드가 포함된 상품 제목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6164390" y="4392689"/>
            <a:ext cx="3761784" cy="57397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34663" y="4793613"/>
            <a:ext cx="2569350" cy="1730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키워드가 포함된 </a:t>
            </a:r>
            <a:r>
              <a:rPr lang="en-US" altLang="ko-KR" sz="1400" b="1" dirty="0" smtClean="0"/>
              <a:t>JSON </a:t>
            </a:r>
            <a:r>
              <a:rPr lang="ko-KR" altLang="en-US" sz="1400" b="1" dirty="0" smtClean="0"/>
              <a:t>문자열 변환 후 브라우저로 출력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5219734" y="863999"/>
            <a:ext cx="3774160" cy="5922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2432" y="1948762"/>
            <a:ext cx="3467542" cy="2555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브라우저에서 전송된 키워드</a:t>
            </a:r>
            <a:r>
              <a:rPr lang="en-US" altLang="ko-KR" sz="1400" b="1" dirty="0"/>
              <a:t>(Ajax)</a:t>
            </a:r>
            <a:r>
              <a:rPr lang="ko-KR" altLang="en-US" sz="1400" b="1" dirty="0"/>
              <a:t>를 가져옴</a:t>
            </a:r>
            <a:endParaRPr lang="en-US" altLang="ko-KR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8827759" y="2198274"/>
            <a:ext cx="2952509" cy="22670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6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743" y="1542588"/>
            <a:ext cx="6823260" cy="226099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자동 완성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9475" y="6184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F85A2-193C-45E1-A0FC-1AE9B4C3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31" y="1512369"/>
            <a:ext cx="4750539" cy="5001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3494" y="4371225"/>
            <a:ext cx="2665351" cy="1631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전송된 데이터를 </a:t>
            </a:r>
            <a:r>
              <a:rPr lang="en-US" altLang="ko-KR" sz="1400" b="1" dirty="0"/>
              <a:t>JSON</a:t>
            </a:r>
            <a:r>
              <a:rPr lang="ko-KR" altLang="en-US" sz="1400" b="1" dirty="0"/>
              <a:t>으로 </a:t>
            </a:r>
            <a:r>
              <a:rPr lang="ko-KR" altLang="en-US" sz="1400" b="1" dirty="0" err="1"/>
              <a:t>파싱</a:t>
            </a:r>
            <a:r>
              <a:rPr lang="ko-KR" altLang="en-US" sz="1400" b="1" dirty="0"/>
              <a:t> 후 표시</a:t>
            </a:r>
          </a:p>
          <a:p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1813544" y="4100661"/>
            <a:ext cx="2507684" cy="48440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11923" y="2148233"/>
            <a:ext cx="6360077" cy="93336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056169" y="2819991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JSON</a:t>
            </a:r>
            <a:r>
              <a:rPr lang="ko-KR" altLang="en-US" sz="1400" b="1" dirty="0"/>
              <a:t>데이터를 차례대로 </a:t>
            </a:r>
            <a:r>
              <a:rPr lang="en-US" altLang="ko-KR" sz="1400" b="1" dirty="0"/>
              <a:t>&lt;a&gt; </a:t>
            </a:r>
            <a:r>
              <a:rPr lang="ko-KR" altLang="en-US" sz="1400" b="1" dirty="0"/>
              <a:t>태그를 이용해</a:t>
            </a:r>
            <a:endParaRPr lang="en-US" altLang="ko-KR" sz="1400" b="1" dirty="0"/>
          </a:p>
          <a:p>
            <a:r>
              <a:rPr lang="ko-KR" altLang="en-US" sz="1400" b="1" dirty="0"/>
              <a:t>키워드 목록을 만들어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4" name="직사각형 13"/>
          <p:cNvSpPr/>
          <p:nvPr/>
        </p:nvSpPr>
        <p:spPr>
          <a:xfrm>
            <a:off x="275630" y="1077835"/>
            <a:ext cx="4750539" cy="4450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38" y="3753359"/>
            <a:ext cx="4010119" cy="18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6" y="1935055"/>
            <a:ext cx="7918338" cy="30180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0" y="4953110"/>
            <a:ext cx="9595014" cy="12672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71789" y="3935564"/>
            <a:ext cx="4793880" cy="10175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65668" y="4277932"/>
            <a:ext cx="3357155" cy="6751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</a:t>
            </a:r>
            <a:r>
              <a:rPr lang="ko-KR" altLang="en-US" sz="1400" b="1" dirty="0" err="1" smtClean="0"/>
              <a:t>과정시</a:t>
            </a:r>
            <a:r>
              <a:rPr lang="ko-KR" altLang="en-US" sz="1400" b="1" dirty="0" smtClean="0"/>
              <a:t> 로그인 했으면 주문 진행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외에는 메인 페이지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798970" y="1330433"/>
            <a:ext cx="4401046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9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5" y="2076994"/>
            <a:ext cx="7549406" cy="327992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32000" y="489152"/>
            <a:ext cx="11340000" cy="432000"/>
          </a:xfrm>
        </p:spPr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7213" y="1337406"/>
            <a:ext cx="3934434" cy="59789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22" y="3604492"/>
            <a:ext cx="3458058" cy="962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22" y="2666618"/>
            <a:ext cx="3458058" cy="93787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31282" y="2621904"/>
            <a:ext cx="4036422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35351" y="3822951"/>
            <a:ext cx="4036422" cy="46980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331282" y="4589059"/>
            <a:ext cx="4036422" cy="5888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>
            <a:stCxn id="10" idx="3"/>
            <a:endCxn id="9" idx="1"/>
          </p:cNvCxnSpPr>
          <p:nvPr/>
        </p:nvCxnSpPr>
        <p:spPr>
          <a:xfrm>
            <a:off x="6367704" y="3109292"/>
            <a:ext cx="1241918" cy="2626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3"/>
            <a:endCxn id="8" idx="1"/>
          </p:cNvCxnSpPr>
          <p:nvPr/>
        </p:nvCxnSpPr>
        <p:spPr>
          <a:xfrm>
            <a:off x="6371773" y="4057855"/>
            <a:ext cx="1237849" cy="2781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3"/>
            <a:endCxn id="7" idx="1"/>
          </p:cNvCxnSpPr>
          <p:nvPr/>
        </p:nvCxnSpPr>
        <p:spPr>
          <a:xfrm>
            <a:off x="6367704" y="4883482"/>
            <a:ext cx="1267949" cy="4356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/>
          <a:stretch/>
        </p:blipFill>
        <p:spPr>
          <a:xfrm>
            <a:off x="7635653" y="4486365"/>
            <a:ext cx="3801005" cy="881368"/>
          </a:xfrm>
        </p:spPr>
      </p:pic>
      <p:sp>
        <p:nvSpPr>
          <p:cNvPr id="26" name="직사각형 25"/>
          <p:cNvSpPr/>
          <p:nvPr/>
        </p:nvSpPr>
        <p:spPr>
          <a:xfrm>
            <a:off x="7632672" y="2666618"/>
            <a:ext cx="3435008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639722" y="3641394"/>
            <a:ext cx="3435008" cy="867827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632672" y="4509221"/>
            <a:ext cx="3705890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2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063737"/>
            <a:ext cx="6524625" cy="34480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2000" y="2063737"/>
            <a:ext cx="6524625" cy="83662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2362" y="2606282"/>
            <a:ext cx="3655645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가입시 입력한 </a:t>
            </a:r>
            <a:r>
              <a:rPr lang="en-US" altLang="ko-KR" sz="1400" b="1" dirty="0" smtClean="0"/>
              <a:t>ID</a:t>
            </a:r>
            <a:r>
              <a:rPr lang="ko-KR" altLang="en-US" sz="1400" b="1" dirty="0" smtClean="0"/>
              <a:t>로 </a:t>
            </a:r>
            <a:r>
              <a:rPr lang="en-US" altLang="ko-KR" sz="1400" b="1" dirty="0" smtClean="0"/>
              <a:t>ID </a:t>
            </a:r>
            <a:r>
              <a:rPr lang="ko-KR" altLang="en-US" sz="1400" b="1" dirty="0" smtClean="0"/>
              <a:t>중복 검사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32000" y="1401871"/>
            <a:ext cx="4401046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2000" y="3562229"/>
            <a:ext cx="6524625" cy="194955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42362" y="5217706"/>
            <a:ext cx="4354007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</a:t>
            </a:r>
            <a:r>
              <a:rPr lang="ko-KR" altLang="en-US" sz="1400" b="1" dirty="0" err="1" smtClean="0"/>
              <a:t>가입창에서</a:t>
            </a:r>
            <a:r>
              <a:rPr lang="ko-KR" altLang="en-US" sz="1400" b="1" dirty="0" smtClean="0"/>
              <a:t> 입력한 회원 정보를 테이블에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180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3575"/>
          <a:stretch/>
        </p:blipFill>
        <p:spPr>
          <a:xfrm>
            <a:off x="432000" y="2586032"/>
            <a:ext cx="5500687" cy="1943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b="93163"/>
          <a:stretch/>
        </p:blipFill>
        <p:spPr>
          <a:xfrm>
            <a:off x="418305" y="2143799"/>
            <a:ext cx="5500687" cy="36472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2000" y="2123563"/>
            <a:ext cx="4925813" cy="233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000" y="3999199"/>
            <a:ext cx="5500687" cy="63059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20334" y="1422943"/>
            <a:ext cx="4401046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memberForm.jsp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4062" y="2386027"/>
            <a:ext cx="3993751" cy="2594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다음에서 제공하는 주소 검색을 사용하기 위해 포함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18305" y="3697245"/>
            <a:ext cx="4454325" cy="27337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지번 주소와 </a:t>
            </a:r>
            <a:r>
              <a:rPr lang="ko-KR" altLang="en-US" sz="1400" b="1" dirty="0" err="1" smtClean="0"/>
              <a:t>도로명</a:t>
            </a:r>
            <a:r>
              <a:rPr lang="ko-KR" altLang="en-US" sz="1400" b="1" dirty="0" smtClean="0"/>
              <a:t> 주소를 텍스트 창에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25" y="547417"/>
            <a:ext cx="3807504" cy="15519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631" y="2143798"/>
            <a:ext cx="4099612" cy="45802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486" y="547417"/>
            <a:ext cx="2633512" cy="28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90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26065"/>
          <a:stretch/>
        </p:blipFill>
        <p:spPr>
          <a:xfrm>
            <a:off x="5829806" y="1485900"/>
            <a:ext cx="6121704" cy="517098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5506" t="8325" b="4342"/>
          <a:stretch/>
        </p:blipFill>
        <p:spPr>
          <a:xfrm>
            <a:off x="271463" y="2037893"/>
            <a:ext cx="5730338" cy="33056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000" y="1152000"/>
            <a:ext cx="4036422" cy="59789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c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art.xml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3458" y="2258128"/>
            <a:ext cx="5386348" cy="75233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3458" y="3972605"/>
            <a:ext cx="4500037" cy="119269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6287" y="4900102"/>
            <a:ext cx="1026400" cy="2651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구름 14">
            <a:hlinkClick r:id="rId4" action="ppaction://hlinksldjump"/>
          </p:cNvPr>
          <p:cNvSpPr/>
          <p:nvPr/>
        </p:nvSpPr>
        <p:spPr>
          <a:xfrm>
            <a:off x="4468422" y="432000"/>
            <a:ext cx="671512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2000" y="3097699"/>
            <a:ext cx="4897238" cy="2007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장바구니 테이블 추가하기 전 그 상품 번호가 장바구니에 담겨있는지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178911" y="5381545"/>
            <a:ext cx="2317458" cy="10906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번호가 이미 </a:t>
            </a:r>
            <a:r>
              <a:rPr lang="ko-KR" altLang="en-US" sz="1400" b="1" dirty="0" smtClean="0"/>
              <a:t>장바구니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ko-KR" altLang="en-US" sz="1400" b="1" dirty="0"/>
              <a:t>테이블에 있으면</a:t>
            </a:r>
            <a:endParaRPr lang="en-US" altLang="ko-KR" sz="1400" b="1" dirty="0"/>
          </a:p>
          <a:p>
            <a:r>
              <a:rPr lang="ko-KR" altLang="en-US" sz="1400" b="1" dirty="0"/>
              <a:t> 이미 추가되었다는 메시지를</a:t>
            </a:r>
            <a:endParaRPr lang="en-US" altLang="ko-KR" sz="1400" b="1" dirty="0"/>
          </a:p>
          <a:p>
            <a:r>
              <a:rPr lang="ko-KR" altLang="en-US" sz="1400" b="1" dirty="0"/>
              <a:t>브라우저로 전송하고</a:t>
            </a:r>
            <a:r>
              <a:rPr lang="en-US" altLang="ko-KR" sz="1400" b="1" dirty="0" smtClean="0"/>
              <a:t>,</a:t>
            </a:r>
          </a:p>
          <a:p>
            <a:r>
              <a:rPr lang="en-US" altLang="ko-KR" sz="1400" b="1" dirty="0" smtClean="0"/>
              <a:t> </a:t>
            </a:r>
            <a:r>
              <a:rPr lang="ko-KR" altLang="en-US" sz="1400" b="1" dirty="0"/>
              <a:t>없으면 테이블에 추가</a:t>
            </a:r>
            <a:r>
              <a:rPr lang="en-US" altLang="ko-KR" sz="1400" b="1" dirty="0"/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29807" y="1030406"/>
            <a:ext cx="4196958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72225" y="5436053"/>
            <a:ext cx="2806685" cy="9672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098495" y="3457575"/>
            <a:ext cx="2806685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98494" y="3181449"/>
            <a:ext cx="2806685" cy="24755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전송된 상품 번호 받음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6372224" y="5100637"/>
            <a:ext cx="4106811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72225" y="4792535"/>
            <a:ext cx="4106810" cy="27952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smtClean="0"/>
              <a:t>상품 번호가 장바구니 테이블에 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372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4567" y="61926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27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8399" y="2834714"/>
            <a:ext cx="3509835" cy="66565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endParaRPr lang="en-US" altLang="ko-KR" sz="1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49192"/>
          <a:stretch/>
        </p:blipFill>
        <p:spPr>
          <a:xfrm>
            <a:off x="248738" y="1702544"/>
            <a:ext cx="5649361" cy="141796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6098" y="1194749"/>
            <a:ext cx="4196958" cy="46133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6098" y="1667941"/>
            <a:ext cx="4861683" cy="139541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86017" y="2248296"/>
            <a:ext cx="4754598" cy="3981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테이블에 추가하지 전에 동일한 상품 번호의 개수를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3" y="4454794"/>
            <a:ext cx="7048500" cy="16573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5863" y="4428832"/>
            <a:ext cx="7048500" cy="178807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6098" y="3959050"/>
            <a:ext cx="4196958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CartDAOImpl.java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89555" y="4728568"/>
            <a:ext cx="3509835" cy="69266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이미 장바구니에 추가된 상품인지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/>
              <a:t>.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8802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632" y="4516890"/>
            <a:ext cx="4543425" cy="1638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923683"/>
            <a:ext cx="3171825" cy="2228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669" y="1280745"/>
            <a:ext cx="75057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주문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607344"/>
            <a:ext cx="5141380" cy="51744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11697" y="1714502"/>
            <a:ext cx="4861683" cy="55721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542" y="1685926"/>
            <a:ext cx="6354989" cy="302894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1697" y="1230432"/>
            <a:ext cx="4196958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o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53077" y="1244200"/>
            <a:ext cx="4196958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t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iles_order.xml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877" y="2293368"/>
            <a:ext cx="4754598" cy="47840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600" b="1" dirty="0" smtClean="0"/>
              <a:t>&lt;</a:t>
            </a:r>
            <a:r>
              <a:rPr lang="en-US" altLang="ko-KR" sz="1600" b="1" dirty="0" err="1" smtClean="0"/>
              <a:t>selectKey</a:t>
            </a:r>
            <a:r>
              <a:rPr lang="en-US" altLang="ko-KR" sz="1600" b="1" dirty="0" smtClean="0"/>
              <a:t>&gt; </a:t>
            </a:r>
            <a:r>
              <a:rPr lang="ko-KR" altLang="en-US" sz="1600" b="1" dirty="0" smtClean="0"/>
              <a:t>태그를 이용해 오라클의 시퀀스를 번호를 가져온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다음 가져온 다음 주문테이블의 각 레코드 구분 번호로 사용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</p:txBody>
      </p:sp>
      <p:sp>
        <p:nvSpPr>
          <p:cNvPr id="12" name="직사각형 11"/>
          <p:cNvSpPr/>
          <p:nvPr/>
        </p:nvSpPr>
        <p:spPr>
          <a:xfrm>
            <a:off x="5853077" y="1729184"/>
            <a:ext cx="6232454" cy="104259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53077" y="2772173"/>
            <a:ext cx="6232454" cy="104259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53077" y="3814391"/>
            <a:ext cx="6232454" cy="114337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6225" y="5057774"/>
            <a:ext cx="6162143" cy="91380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ko-KR" altLang="en-US" sz="1600" b="1" dirty="0" smtClean="0"/>
              <a:t>장바구니에서 </a:t>
            </a:r>
            <a:r>
              <a:rPr lang="ko-KR" altLang="en-US" sz="1600" b="1" dirty="0"/>
              <a:t>한 개의 상품을 주문할 경우 </a:t>
            </a:r>
            <a:r>
              <a:rPr lang="ko-KR" altLang="en-US" sz="1600" b="1" dirty="0" err="1"/>
              <a:t>주문페이지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표시</a:t>
            </a:r>
            <a:r>
              <a:rPr lang="en-US" altLang="ko-KR" sz="1600" b="1" dirty="0" smtClean="0"/>
              <a:t>.</a:t>
            </a:r>
          </a:p>
          <a:p>
            <a:pPr algn="r"/>
            <a:r>
              <a:rPr lang="ko-KR" altLang="en-US" sz="1600" b="1" dirty="0" smtClean="0"/>
              <a:t>장바구니에 </a:t>
            </a:r>
            <a:r>
              <a:rPr lang="ko-KR" altLang="en-US" sz="1600" b="1" dirty="0"/>
              <a:t>담긴 모든 상품을 주문할 경우 </a:t>
            </a:r>
            <a:r>
              <a:rPr lang="ko-KR" altLang="en-US" sz="1600" b="1" dirty="0" err="1"/>
              <a:t>주문페이지</a:t>
            </a:r>
            <a:r>
              <a:rPr lang="ko-KR" altLang="en-US" sz="1600" b="1" dirty="0"/>
              <a:t> 표시</a:t>
            </a:r>
            <a:r>
              <a:rPr lang="en-US" altLang="ko-KR" sz="1600" b="1" dirty="0"/>
              <a:t>.</a:t>
            </a:r>
            <a:endParaRPr lang="ko-KR" altLang="en-US" sz="1600" b="1" dirty="0"/>
          </a:p>
          <a:p>
            <a:pPr algn="r"/>
            <a:r>
              <a:rPr lang="ko-KR" altLang="en-US" sz="1600" b="1" dirty="0" smtClean="0"/>
              <a:t>주문 </a:t>
            </a:r>
            <a:r>
              <a:rPr lang="ko-KR" altLang="en-US" sz="1600" b="1" dirty="0"/>
              <a:t>결과 표시</a:t>
            </a:r>
            <a:r>
              <a:rPr lang="en-US" altLang="ko-KR" sz="1600" b="1" dirty="0"/>
              <a:t>.</a:t>
            </a:r>
            <a:endParaRPr lang="ko-KR" altLang="en-US" sz="1600" b="1" dirty="0"/>
          </a:p>
          <a:p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6561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4607834"/>
          </a:xfrm>
        </p:spPr>
        <p:txBody>
          <a:bodyPr/>
          <a:lstStyle/>
          <a:p>
            <a:pPr algn="l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4694548"/>
            <a:ext cx="6009287" cy="127654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 Architecture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ERD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Web Application Structure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1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주문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97" y="2310900"/>
            <a:ext cx="2571750" cy="2362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152" y="1217237"/>
            <a:ext cx="3325234" cy="51541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2000" y="1152000"/>
            <a:ext cx="3239888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o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rderGoodsForm.jsp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7397" y="2315664"/>
            <a:ext cx="3074491" cy="235743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074196" y="1217237"/>
            <a:ext cx="3325234" cy="515395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7397" y="4829771"/>
            <a:ext cx="3203078" cy="91380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b="1" dirty="0" smtClean="0"/>
              <a:t>상품 주문 페이지가 표시되면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 주문자의 휴대폰 번호와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유선 전화번호를 </a:t>
            </a:r>
            <a:r>
              <a:rPr lang="ko-KR" altLang="en-US" sz="1600" b="1" dirty="0" err="1" smtClean="0"/>
              <a:t>셀렉트</a:t>
            </a:r>
            <a:r>
              <a:rPr lang="ko-KR" altLang="en-US" sz="1600" b="1" dirty="0" smtClean="0"/>
              <a:t> 박스에 표시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936285" y="5730044"/>
            <a:ext cx="3203078" cy="91380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b="1" dirty="0" smtClean="0"/>
              <a:t>최종 결제하기 </a:t>
            </a:r>
            <a:r>
              <a:rPr lang="ko-KR" altLang="en-US" sz="1600" b="1" dirty="0" err="1" smtClean="0"/>
              <a:t>클릭시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주문창에서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입력한 </a:t>
            </a:r>
            <a:r>
              <a:rPr lang="ko-KR" altLang="en-US" sz="1600" b="1" dirty="0" err="1" smtClean="0"/>
              <a:t>수령자</a:t>
            </a:r>
            <a:r>
              <a:rPr lang="ko-KR" altLang="en-US" sz="1600" b="1" dirty="0" smtClean="0"/>
              <a:t> 정보를 설정하여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컨트롤러로 전송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607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9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3787702"/>
          </a:xfrm>
        </p:spPr>
        <p:txBody>
          <a:bodyPr/>
          <a:lstStyle/>
          <a:p>
            <a:pPr algn="l"/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3874416"/>
            <a:ext cx="6009287" cy="228077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회원가입창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미출력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오류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회원가입창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미출력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오류 해결 및 결과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관리자 모드 회원 관리 기능 오류</a:t>
            </a:r>
            <a:r>
              <a:rPr lang="en-US" altLang="ko-KR" sz="2000" dirty="0" smtClean="0"/>
              <a:t>1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</a:t>
            </a:r>
            <a:r>
              <a:rPr lang="ko-KR" altLang="en-US" sz="2000" dirty="0" smtClean="0"/>
              <a:t>오류</a:t>
            </a:r>
            <a:r>
              <a:rPr lang="en-US" altLang="ko-KR" sz="2000" dirty="0" smtClean="0"/>
              <a:t>2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</a:t>
            </a:r>
            <a:r>
              <a:rPr lang="ko-KR" altLang="en-US" sz="2000" dirty="0" smtClean="0"/>
              <a:t>오류</a:t>
            </a:r>
            <a:r>
              <a:rPr lang="en-US" altLang="ko-KR" sz="2000" dirty="0" smtClean="0"/>
              <a:t>3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4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1"/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회원가입 </a:t>
            </a:r>
            <a:r>
              <a:rPr lang="ko-KR" altLang="en-US" dirty="0"/>
              <a:t>클릭 시 회원가입 창 </a:t>
            </a:r>
            <a:r>
              <a:rPr lang="ko-KR" altLang="en-US" dirty="0" err="1"/>
              <a:t>미출력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회원가입창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미출력</a:t>
            </a:r>
            <a:r>
              <a:rPr lang="ko-KR" altLang="en-US" dirty="0" smtClean="0"/>
              <a:t> 오류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95" y="2112214"/>
            <a:ext cx="5037038" cy="2016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12881" y="3629319"/>
            <a:ext cx="452487" cy="175807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6960"/>
          <a:stretch/>
        </p:blipFill>
        <p:spPr>
          <a:xfrm>
            <a:off x="6101999" y="2801219"/>
            <a:ext cx="5451913" cy="2129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012026" y="4341382"/>
            <a:ext cx="2375553" cy="211764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2"/>
            <a:endCxn id="9" idx="0"/>
          </p:cNvCxnSpPr>
          <p:nvPr/>
        </p:nvCxnSpPr>
        <p:spPr>
          <a:xfrm>
            <a:off x="3139125" y="3805126"/>
            <a:ext cx="7060678" cy="5362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0408" y="4128317"/>
            <a:ext cx="4085155" cy="2130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  </a:t>
            </a:r>
            <a:r>
              <a:rPr lang="en-US" altLang="ko-KR" sz="1400" b="1" dirty="0" err="1" smtClean="0"/>
              <a:t>jsp</a:t>
            </a:r>
            <a:r>
              <a:rPr lang="ko-KR" altLang="en-US" sz="1400" b="1" dirty="0" smtClean="0"/>
              <a:t>파일 </a:t>
            </a:r>
            <a:r>
              <a:rPr lang="en-US" altLang="ko-KR" sz="1400" b="1" dirty="0" err="1" smtClean="0"/>
              <a:t>contextPath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경로 오류로 회원가입 창 </a:t>
            </a:r>
            <a:r>
              <a:rPr lang="ko-KR" altLang="en-US" sz="1400" b="1" dirty="0" err="1" smtClean="0"/>
              <a:t>미출력</a:t>
            </a:r>
            <a:r>
              <a:rPr lang="en-US" altLang="ko-KR" sz="1400" b="1" dirty="0" smtClean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5406" y="1350487"/>
            <a:ext cx="4238577" cy="46799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회원가입창</a:t>
            </a:r>
            <a:r>
              <a:rPr lang="ko-KR" altLang="en-US" dirty="0"/>
              <a:t> </a:t>
            </a:r>
            <a:r>
              <a:rPr lang="ko-KR" altLang="en-US" dirty="0" err="1"/>
              <a:t>미출력</a:t>
            </a:r>
            <a:r>
              <a:rPr lang="ko-KR" altLang="en-US" dirty="0"/>
              <a:t> 오류 해결 및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3970"/>
          <a:stretch/>
        </p:blipFill>
        <p:spPr>
          <a:xfrm>
            <a:off x="417404" y="1033659"/>
            <a:ext cx="4484302" cy="2786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13613"/>
          <a:stretch/>
        </p:blipFill>
        <p:spPr>
          <a:xfrm>
            <a:off x="2584404" y="3797502"/>
            <a:ext cx="4187352" cy="27896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53198" y="3538071"/>
            <a:ext cx="2115487" cy="176089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46577" y="6294374"/>
            <a:ext cx="1555423" cy="153631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2"/>
            <a:endCxn id="9" idx="1"/>
          </p:cNvCxnSpPr>
          <p:nvPr/>
        </p:nvCxnSpPr>
        <p:spPr>
          <a:xfrm>
            <a:off x="2910942" y="3714160"/>
            <a:ext cx="1635635" cy="26570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56505" y="4159158"/>
            <a:ext cx="2992952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/>
              <a:t> addMember</a:t>
            </a:r>
            <a:r>
              <a:rPr lang="en-US" altLang="ko-KR" sz="1400" b="1" dirty="0" smtClean="0"/>
              <a:t>.do→memberForm.do </a:t>
            </a:r>
            <a:r>
              <a:rPr lang="ko-KR" altLang="en-US" sz="1400" b="1" dirty="0" smtClean="0"/>
              <a:t>로 변경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40115" y="1423448"/>
            <a:ext cx="4385172" cy="4606990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40115" y="1178351"/>
            <a:ext cx="2992952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</p:spTree>
    <p:extLst>
      <p:ext uri="{BB962C8B-B14F-4D97-AF65-F5344CB8AC3E}">
        <p14:creationId xmlns:p14="http://schemas.microsoft.com/office/powerpoint/2010/main" val="14764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00" y="4039091"/>
            <a:ext cx="5708797" cy="13612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00" y="1949433"/>
            <a:ext cx="5708797" cy="1343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2623742"/>
            <a:ext cx="5321028" cy="2110393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202800"/>
            <a:ext cx="11340000" cy="4680000"/>
          </a:xfrm>
        </p:spPr>
        <p:txBody>
          <a:bodyPr/>
          <a:lstStyle/>
          <a:p>
            <a:r>
              <a:rPr lang="en-US" altLang="ko-KR" dirty="0" err="1" smtClean="0"/>
              <a:t>sql</a:t>
            </a:r>
            <a:r>
              <a:rPr lang="ko-KR" altLang="en-US" dirty="0" smtClean="0"/>
              <a:t>문 </a:t>
            </a:r>
            <a:r>
              <a:rPr lang="ko-KR" altLang="en-US" dirty="0" err="1" smtClean="0"/>
              <a:t>테이블명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 </a:t>
            </a:r>
            <a:r>
              <a:rPr lang="ko-KR" altLang="en-US" dirty="0"/>
              <a:t>오류로 인한 페이지 미 출력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해결 방안 </a:t>
            </a:r>
            <a:r>
              <a:rPr lang="en-US" altLang="ko-KR" dirty="0" smtClean="0"/>
              <a:t>: admin_member.xml</a:t>
            </a:r>
            <a:r>
              <a:rPr lang="ko-KR" altLang="en-US" dirty="0" smtClean="0"/>
              <a:t>파일 </a:t>
            </a:r>
            <a:r>
              <a:rPr lang="en-US" altLang="ko-KR" dirty="0" err="1" smtClean="0"/>
              <a:t>t_shoping_member</a:t>
            </a:r>
            <a:r>
              <a:rPr lang="en-US" altLang="ko-KR" dirty="0" smtClean="0"/>
              <a:t> </a:t>
            </a:r>
            <a:r>
              <a:rPr lang="en-US" altLang="ko-KR" dirty="0"/>
              <a:t>→</a:t>
            </a:r>
            <a:r>
              <a:rPr lang="en-US" altLang="ko-KR" dirty="0" err="1"/>
              <a:t>t_shopping_member</a:t>
            </a:r>
            <a:r>
              <a:rPr lang="en-US" altLang="ko-KR" dirty="0"/>
              <a:t> </a:t>
            </a:r>
            <a:r>
              <a:rPr lang="ko-KR" altLang="en-US" dirty="0"/>
              <a:t>으로 변경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36</a:t>
            </a:fld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616105" y="2559670"/>
            <a:ext cx="970956" cy="164676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16105" y="4623828"/>
            <a:ext cx="952108" cy="191728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62812" y="4070171"/>
            <a:ext cx="4065818" cy="207390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endCxn id="18" idx="0"/>
          </p:cNvCxnSpPr>
          <p:nvPr/>
        </p:nvCxnSpPr>
        <p:spPr>
          <a:xfrm flipH="1">
            <a:off x="9092159" y="2724346"/>
            <a:ext cx="9424" cy="18994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3"/>
            <a:endCxn id="17" idx="1"/>
          </p:cNvCxnSpPr>
          <p:nvPr/>
        </p:nvCxnSpPr>
        <p:spPr>
          <a:xfrm flipV="1">
            <a:off x="5828630" y="2642008"/>
            <a:ext cx="2787475" cy="15318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17" y="3955096"/>
            <a:ext cx="5413052" cy="230594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083317" y="3955096"/>
            <a:ext cx="5568340" cy="2247023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234910"/>
            <a:ext cx="11340000" cy="4597089"/>
          </a:xfrm>
        </p:spPr>
        <p:txBody>
          <a:bodyPr/>
          <a:lstStyle/>
          <a:p>
            <a:r>
              <a:rPr lang="ko-KR" altLang="en-US" dirty="0"/>
              <a:t>회원 정보에 </a:t>
            </a:r>
            <a:r>
              <a:rPr lang="en-US" altLang="ko-KR" dirty="0"/>
              <a:t>null </a:t>
            </a:r>
            <a:r>
              <a:rPr lang="ko-KR" altLang="en-US" dirty="0"/>
              <a:t>값이 있는 경우</a:t>
            </a:r>
            <a:r>
              <a:rPr lang="en-US" altLang="ko-KR" dirty="0"/>
              <a:t>, </a:t>
            </a:r>
            <a:r>
              <a:rPr lang="ko-KR" altLang="en-US" dirty="0"/>
              <a:t>관리자 모드 회원 관리에서 </a:t>
            </a:r>
            <a:r>
              <a:rPr lang="en-US" altLang="ko-KR" dirty="0"/>
              <a:t>null</a:t>
            </a:r>
            <a:r>
              <a:rPr lang="ko-KR" altLang="en-US" dirty="0"/>
              <a:t>값 읽지 못해 페이지 미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37</a:t>
            </a:fld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63753"/>
          <a:stretch/>
        </p:blipFill>
        <p:spPr>
          <a:xfrm>
            <a:off x="6035369" y="1858632"/>
            <a:ext cx="5114788" cy="167900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0320" y="2546832"/>
            <a:ext cx="3592286" cy="99080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40320" y="2270982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orale</a:t>
            </a:r>
            <a:r>
              <a:rPr lang="en-US" altLang="ko-KR" sz="1400" b="1" dirty="0" smtClean="0"/>
              <a:t> null </a:t>
            </a:r>
            <a:r>
              <a:rPr lang="ko-KR" altLang="en-US" sz="1200" b="1" dirty="0" smtClean="0"/>
              <a:t>처리에 </a:t>
            </a:r>
            <a:r>
              <a:rPr lang="ko-KR" altLang="en-US" sz="1200" b="1" dirty="0"/>
              <a:t>필요한 </a:t>
            </a:r>
            <a:r>
              <a:rPr lang="ko-KR" altLang="en-US" sz="1200" b="1" dirty="0" err="1"/>
              <a:t>셋팅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프로퍼티</a:t>
            </a:r>
            <a:r>
              <a:rPr lang="ko-KR" altLang="en-US" sz="1200" b="1" dirty="0"/>
              <a:t> 추가</a:t>
            </a:r>
            <a:r>
              <a:rPr lang="en-US" altLang="ko-KR" sz="1400" b="1" dirty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33697"/>
          <a:stretch/>
        </p:blipFill>
        <p:spPr>
          <a:xfrm>
            <a:off x="232585" y="2942554"/>
            <a:ext cx="5340757" cy="27760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2" y="1858632"/>
            <a:ext cx="4735422" cy="8115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50424" y="2009486"/>
            <a:ext cx="834467" cy="333147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2"/>
            <a:endCxn id="33" idx="0"/>
          </p:cNvCxnSpPr>
          <p:nvPr/>
        </p:nvCxnSpPr>
        <p:spPr>
          <a:xfrm>
            <a:off x="3667658" y="2342633"/>
            <a:ext cx="376301" cy="30795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644423" y="5422224"/>
            <a:ext cx="2799071" cy="17842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83317" y="3682851"/>
            <a:ext cx="2992952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  <p:cxnSp>
        <p:nvCxnSpPr>
          <p:cNvPr id="39" name="직선 화살표 연결선 38"/>
          <p:cNvCxnSpPr>
            <a:stCxn id="33" idx="0"/>
            <a:endCxn id="25" idx="1"/>
          </p:cNvCxnSpPr>
          <p:nvPr/>
        </p:nvCxnSpPr>
        <p:spPr>
          <a:xfrm flipV="1">
            <a:off x="4043959" y="3042234"/>
            <a:ext cx="2196361" cy="23799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12" y="4353608"/>
            <a:ext cx="4855328" cy="223358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769612" y="4466467"/>
            <a:ext cx="4855328" cy="1906054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페이지 순서 역순 출력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606"/>
          <a:stretch/>
        </p:blipFill>
        <p:spPr>
          <a:xfrm>
            <a:off x="630269" y="1533164"/>
            <a:ext cx="4415964" cy="26237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78058" y="3367762"/>
            <a:ext cx="1072145" cy="206168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95306" y="6028705"/>
            <a:ext cx="1109224" cy="252970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260" y="1356723"/>
            <a:ext cx="6163039" cy="16476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74692" y="2500645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/>
              <a:t> </a:t>
            </a:r>
            <a:r>
              <a:rPr lang="en-US" altLang="ko-KR" sz="1400" b="1" dirty="0" err="1" smtClean="0"/>
              <a:t>chapter→section</a:t>
            </a:r>
            <a:r>
              <a:rPr lang="ko-KR" altLang="en-US" sz="1200" b="1" dirty="0" smtClean="0"/>
              <a:t>으로 변경</a:t>
            </a:r>
            <a:r>
              <a:rPr lang="en-US" altLang="ko-KR" sz="1400" b="1" dirty="0" smtClean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57740" y="1704410"/>
            <a:ext cx="516903" cy="16266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260" y="3005450"/>
            <a:ext cx="6700467" cy="133316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108037" y="3254123"/>
            <a:ext cx="516903" cy="178104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5" idx="2"/>
          </p:cNvCxnSpPr>
          <p:nvPr/>
        </p:nvCxnSpPr>
        <p:spPr>
          <a:xfrm>
            <a:off x="6216192" y="1867079"/>
            <a:ext cx="117000" cy="1339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410895" y="1829265"/>
            <a:ext cx="2537295" cy="16415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70600" y="4226046"/>
            <a:ext cx="982141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</p:spTree>
    <p:extLst>
      <p:ext uri="{BB962C8B-B14F-4D97-AF65-F5344CB8AC3E}">
        <p14:creationId xmlns:p14="http://schemas.microsoft.com/office/powerpoint/2010/main" val="193143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환경 나뭇잎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ZA" dirty="0"/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8065008" y="2591534"/>
            <a:ext cx="1344168" cy="696523"/>
          </a:xfr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ZA" dirty="0"/>
          </a:p>
        </p:txBody>
      </p:sp>
      <p:pic>
        <p:nvPicPr>
          <p:cNvPr id="13" name="그래픽 12" descr="사용자" title="아이콘 - 발표자 이름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+1 23 987 6554</a:t>
            </a:r>
            <a:endParaRPr lang="en-US" altLang="ko-KR" dirty="0"/>
          </a:p>
        </p:txBody>
      </p:sp>
      <p:pic>
        <p:nvPicPr>
          <p:cNvPr id="15" name="그래픽 14" descr="휴대폰" title="아이콘 - 발표자 전화 번호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지민</a:t>
            </a:r>
            <a:r>
              <a:rPr lang="en-US" altLang="ko-KR" dirty="0" smtClean="0"/>
              <a:t>@email.com</a:t>
            </a:r>
            <a:endParaRPr lang="en-US" altLang="ko-KR" dirty="0"/>
          </a:p>
        </p:txBody>
      </p:sp>
      <p:pic>
        <p:nvPicPr>
          <p:cNvPr id="14" name="그래픽 13" descr="봉투" title="발표자 전자 메일 아이콘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hlinkClick r:id="rId11"/>
              </a:rPr>
              <a:t>www.fabrikam.com</a:t>
            </a:r>
            <a:r>
              <a:rPr lang="ko-KR" altLang="en-US" dirty="0"/>
              <a:t> </a:t>
            </a:r>
          </a:p>
        </p:txBody>
      </p:sp>
      <p:pic>
        <p:nvPicPr>
          <p:cNvPr id="30" name="그래픽 29" descr="세계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Spring MVC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25525" y="2655433"/>
            <a:ext cx="1085850" cy="145732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Client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(browser)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8625" y="1226683"/>
            <a:ext cx="952500" cy="47529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Spring's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Disptacher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Servlet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40375" y="1655307"/>
            <a:ext cx="1647825" cy="723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Handler Mapping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40375" y="2522084"/>
            <a:ext cx="1638299" cy="8001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 dirty="0">
                <a:solidFill>
                  <a:schemeClr val="tx1"/>
                </a:solidFill>
              </a:rPr>
              <a:t>Controller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(Servlet)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Controller —&gt; Service —&gt; Dao —&gt; DB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88001" y="3741282"/>
            <a:ext cx="1590674" cy="9429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View Resolver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78476" y="5208133"/>
            <a:ext cx="1628774" cy="59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View</a:t>
            </a:r>
            <a:r>
              <a:rPr lang="en-US" altLang="ko-KR" sz="1200" b="1" baseline="0">
                <a:solidFill>
                  <a:schemeClr val="tx1"/>
                </a:solidFill>
              </a:rPr>
              <a:t> </a:t>
            </a:r>
            <a:r>
              <a:rPr lang="en-US" altLang="ko-KR" sz="1200" b="1">
                <a:solidFill>
                  <a:schemeClr val="tx1"/>
                </a:solidFill>
              </a:rPr>
              <a:t>(JSP)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35975" y="2503033"/>
            <a:ext cx="1095374" cy="5143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bg1"/>
                </a:solidFill>
              </a:rPr>
              <a:t>(Service)</a:t>
            </a:r>
          </a:p>
          <a:p>
            <a:pPr algn="l"/>
            <a:r>
              <a:rPr lang="en-US" altLang="ko-KR" sz="1100" b="1">
                <a:solidFill>
                  <a:schemeClr val="bg1"/>
                </a:solidFill>
              </a:rPr>
              <a:t>Java</a:t>
            </a:r>
            <a:r>
              <a:rPr lang="en-US" altLang="ko-KR" sz="1100" b="1" baseline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074275" y="2541133"/>
            <a:ext cx="685800" cy="495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tx1"/>
                </a:solidFill>
              </a:rPr>
              <a:t>(DAO)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275" y="3646033"/>
            <a:ext cx="676275" cy="56197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tx1"/>
                </a:solidFill>
              </a:rPr>
              <a:t>DB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130425" y="2988808"/>
            <a:ext cx="866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902077" y="1815093"/>
            <a:ext cx="1638298" cy="1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930650" y="4636634"/>
            <a:ext cx="1638300" cy="1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3930650" y="5379583"/>
            <a:ext cx="1638300" cy="2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6"/>
          <p:cNvSpPr txBox="1"/>
          <p:nvPr/>
        </p:nvSpPr>
        <p:spPr>
          <a:xfrm>
            <a:off x="4216400" y="5160508"/>
            <a:ext cx="565219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Model</a:t>
            </a:r>
            <a:endParaRPr lang="ko-KR" altLang="en-US" sz="1100" b="1"/>
          </a:p>
        </p:txBody>
      </p:sp>
      <p:sp>
        <p:nvSpPr>
          <p:cNvPr id="19" name="TextBox 27"/>
          <p:cNvSpPr txBox="1"/>
          <p:nvPr/>
        </p:nvSpPr>
        <p:spPr>
          <a:xfrm>
            <a:off x="4121150" y="1550533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sp>
        <p:nvSpPr>
          <p:cNvPr id="20" name="TextBox 28"/>
          <p:cNvSpPr txBox="1"/>
          <p:nvPr/>
        </p:nvSpPr>
        <p:spPr>
          <a:xfrm>
            <a:off x="4273585" y="3977771"/>
            <a:ext cx="86040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/>
              <a:t>View</a:t>
            </a:r>
            <a:r>
              <a:rPr lang="en-US" altLang="ko-KR" sz="1100" b="1" baseline="0" dirty="0"/>
              <a:t> name</a:t>
            </a:r>
            <a:endParaRPr lang="ko-KR" altLang="en-US" sz="11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911600" y="2598283"/>
            <a:ext cx="16192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0"/>
          <p:cNvSpPr txBox="1"/>
          <p:nvPr/>
        </p:nvSpPr>
        <p:spPr>
          <a:xfrm>
            <a:off x="4111625" y="2322058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sp>
        <p:nvSpPr>
          <p:cNvPr id="23" name="TextBox 32"/>
          <p:cNvSpPr txBox="1"/>
          <p:nvPr/>
        </p:nvSpPr>
        <p:spPr>
          <a:xfrm>
            <a:off x="2178050" y="2712583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101850" y="3898446"/>
            <a:ext cx="866775" cy="1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3930650" y="2179183"/>
            <a:ext cx="1619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3921127" y="3045962"/>
            <a:ext cx="1600198" cy="2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902077" y="4217533"/>
            <a:ext cx="163829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911602" y="5655808"/>
            <a:ext cx="163829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/>
          <p:cNvSpPr txBox="1"/>
          <p:nvPr/>
        </p:nvSpPr>
        <p:spPr>
          <a:xfrm>
            <a:off x="2178050" y="3636508"/>
            <a:ext cx="746102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endParaRPr lang="ko-KR" altLang="ko-KR" b="1">
              <a:effectLst/>
            </a:endParaRPr>
          </a:p>
        </p:txBody>
      </p:sp>
      <p:sp>
        <p:nvSpPr>
          <p:cNvPr id="30" name="TextBox 55"/>
          <p:cNvSpPr txBox="1"/>
          <p:nvPr/>
        </p:nvSpPr>
        <p:spPr>
          <a:xfrm>
            <a:off x="4178300" y="5398633"/>
            <a:ext cx="746102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Response</a:t>
            </a:r>
            <a:endParaRPr lang="ko-KR" altLang="en-US" sz="1100" b="1"/>
          </a:p>
        </p:txBody>
      </p:sp>
      <p:sp>
        <p:nvSpPr>
          <p:cNvPr id="31" name="TextBox 56"/>
          <p:cNvSpPr txBox="1"/>
          <p:nvPr/>
        </p:nvSpPr>
        <p:spPr>
          <a:xfrm>
            <a:off x="4207397" y="4422901"/>
            <a:ext cx="877356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/>
              <a:t>View</a:t>
            </a:r>
            <a:r>
              <a:rPr lang="en-US" altLang="ko-KR" sz="1100" b="1" baseline="0" dirty="0"/>
              <a:t> object</a:t>
            </a:r>
            <a:endParaRPr lang="ko-KR" altLang="en-US" sz="1100" b="1" dirty="0"/>
          </a:p>
        </p:txBody>
      </p:sp>
      <p:sp>
        <p:nvSpPr>
          <p:cNvPr id="32" name="TextBox 57"/>
          <p:cNvSpPr txBox="1"/>
          <p:nvPr/>
        </p:nvSpPr>
        <p:spPr>
          <a:xfrm>
            <a:off x="4159250" y="1902958"/>
            <a:ext cx="776238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Controller</a:t>
            </a:r>
            <a:endParaRPr lang="ko-KR" altLang="en-US" sz="1100" b="1"/>
          </a:p>
        </p:txBody>
      </p:sp>
      <p:sp>
        <p:nvSpPr>
          <p:cNvPr id="33" name="TextBox 58"/>
          <p:cNvSpPr txBox="1"/>
          <p:nvPr/>
        </p:nvSpPr>
        <p:spPr>
          <a:xfrm>
            <a:off x="4025900" y="2674483"/>
            <a:ext cx="1595180" cy="4367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Model</a:t>
            </a:r>
            <a:r>
              <a:rPr lang="en-US" altLang="ko-KR" sz="1100" b="1" baseline="0"/>
              <a:t> Object and</a:t>
            </a:r>
          </a:p>
          <a:p>
            <a:r>
              <a:rPr lang="en-US" altLang="ko-KR" sz="1100" b="1" baseline="0"/>
              <a:t>View name/View object</a:t>
            </a:r>
            <a:endParaRPr lang="ko-KR" altLang="en-US" sz="1100" b="1"/>
          </a:p>
        </p:txBody>
      </p:sp>
      <p:cxnSp>
        <p:nvCxnSpPr>
          <p:cNvPr id="34" name="직선 화살표 연결선 33"/>
          <p:cNvCxnSpPr>
            <a:stCxn id="12" idx="2"/>
            <a:endCxn id="13" idx="0"/>
          </p:cNvCxnSpPr>
          <p:nvPr/>
        </p:nvCxnSpPr>
        <p:spPr>
          <a:xfrm flipH="1">
            <a:off x="10412413" y="3036433"/>
            <a:ext cx="4762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1"/>
          </p:cNvCxnSpPr>
          <p:nvPr/>
        </p:nvCxnSpPr>
        <p:spPr>
          <a:xfrm flipH="1">
            <a:off x="9521825" y="2788783"/>
            <a:ext cx="552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1"/>
          </p:cNvCxnSpPr>
          <p:nvPr/>
        </p:nvCxnSpPr>
        <p:spPr>
          <a:xfrm flipH="1" flipV="1">
            <a:off x="7178675" y="2750683"/>
            <a:ext cx="1257300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7388224" y="2798308"/>
            <a:ext cx="962025" cy="85725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bg1"/>
                </a:solidFill>
              </a:rPr>
              <a:t>Model</a:t>
            </a:r>
          </a:p>
          <a:p>
            <a:pPr algn="l"/>
            <a:r>
              <a:rPr lang="en-US" altLang="ko-KR" sz="1100" b="1">
                <a:solidFill>
                  <a:schemeClr val="bg1"/>
                </a:solidFill>
              </a:rPr>
              <a:t>(Java</a:t>
            </a:r>
          </a:p>
          <a:p>
            <a:pPr algn="l"/>
            <a:r>
              <a:rPr lang="en-US" altLang="ko-KR" sz="1100" b="1">
                <a:solidFill>
                  <a:schemeClr val="bg1"/>
                </a:solidFill>
              </a:rPr>
              <a:t>Beans)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38" name="TextBox 87"/>
          <p:cNvSpPr txBox="1"/>
          <p:nvPr/>
        </p:nvSpPr>
        <p:spPr>
          <a:xfrm>
            <a:off x="5502274" y="2102983"/>
            <a:ext cx="1714501" cy="24765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Controller URL</a:t>
            </a:r>
            <a:r>
              <a:rPr lang="en-US" altLang="ko-KR" sz="1100" b="1" baseline="0"/>
              <a:t> Mapping</a:t>
            </a:r>
            <a:endParaRPr lang="ko-KR" altLang="en-US" sz="1100" b="1"/>
          </a:p>
        </p:txBody>
      </p:sp>
      <p:sp>
        <p:nvSpPr>
          <p:cNvPr id="39" name="TextBox 88"/>
          <p:cNvSpPr txBox="1"/>
          <p:nvPr/>
        </p:nvSpPr>
        <p:spPr>
          <a:xfrm>
            <a:off x="5616575" y="4331832"/>
            <a:ext cx="1209675" cy="2952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Find View Object</a:t>
            </a:r>
            <a:endParaRPr lang="ko-KR" altLang="en-US" sz="1100" b="1"/>
          </a:p>
        </p:txBody>
      </p:sp>
      <p:sp>
        <p:nvSpPr>
          <p:cNvPr id="40" name="TextBox 89"/>
          <p:cNvSpPr txBox="1"/>
          <p:nvPr/>
        </p:nvSpPr>
        <p:spPr>
          <a:xfrm>
            <a:off x="8416925" y="2998333"/>
            <a:ext cx="1209675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Business</a:t>
            </a:r>
            <a:r>
              <a:rPr lang="en-US" altLang="ko-KR" sz="1100" b="1" baseline="0"/>
              <a:t> Logic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28918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66800"/>
            <a:ext cx="10978950" cy="546071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</a:t>
            </a:fld>
            <a:endParaRPr lang="ko-KR" altLang="en-US" dirty="0"/>
          </a:p>
        </p:txBody>
      </p:sp>
      <p:sp>
        <p:nvSpPr>
          <p:cNvPr id="2" name="구름 1">
            <a:hlinkClick r:id="rId3" action="ppaction://hlinksldjump"/>
          </p:cNvPr>
          <p:cNvSpPr/>
          <p:nvPr/>
        </p:nvSpPr>
        <p:spPr>
          <a:xfrm>
            <a:off x="10348607" y="6155190"/>
            <a:ext cx="800100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장바구니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172" y="1348662"/>
            <a:ext cx="3483402" cy="46359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Application Structure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3102606" y="6175927"/>
            <a:ext cx="381826" cy="390526"/>
          </a:xfrm>
        </p:spPr>
        <p:txBody>
          <a:bodyPr/>
          <a:lstStyle/>
          <a:p>
            <a:fld id="{19B51A1E-902D-48AF-9020-955120F399B6}" type="slidenum">
              <a:rPr lang="en-ZA" altLang="ko-KR" sz="1400" smtClean="0"/>
              <a:pPr/>
              <a:t>6</a:t>
            </a:fld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104409" y="1559721"/>
            <a:ext cx="1218868" cy="23790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1702" y="2951018"/>
            <a:ext cx="2945259" cy="2447936"/>
          </a:xfrm>
          <a:prstGeom prst="round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직사각형 7"/>
          <p:cNvSpPr/>
          <p:nvPr/>
        </p:nvSpPr>
        <p:spPr>
          <a:xfrm>
            <a:off x="4408214" y="4169947"/>
            <a:ext cx="2219336" cy="800374"/>
          </a:xfrm>
          <a:prstGeom prst="rect">
            <a:avLst/>
          </a:prstGeom>
          <a:solidFill>
            <a:srgbClr val="00B0F0">
              <a:alpha val="20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직사각형 8"/>
          <p:cNvSpPr/>
          <p:nvPr/>
        </p:nvSpPr>
        <p:spPr>
          <a:xfrm>
            <a:off x="4558640" y="4968977"/>
            <a:ext cx="1009760" cy="205122"/>
          </a:xfrm>
          <a:prstGeom prst="rect">
            <a:avLst/>
          </a:prstGeom>
          <a:solidFill>
            <a:srgbClr val="92D050">
              <a:alpha val="3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직사각형 9"/>
          <p:cNvSpPr/>
          <p:nvPr/>
        </p:nvSpPr>
        <p:spPr>
          <a:xfrm>
            <a:off x="4630087" y="5189457"/>
            <a:ext cx="1218710" cy="20949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2" name="직선 화살표 연결선 11"/>
          <p:cNvCxnSpPr>
            <a:endCxn id="6" idx="3"/>
          </p:cNvCxnSpPr>
          <p:nvPr/>
        </p:nvCxnSpPr>
        <p:spPr>
          <a:xfrm flipH="1" flipV="1">
            <a:off x="5323277" y="1678674"/>
            <a:ext cx="525520" cy="1682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86661" y="1590565"/>
            <a:ext cx="1154570" cy="223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dirty="0" smtClean="0">
                <a:solidFill>
                  <a:srgbClr val="00B0F0"/>
                </a:solidFill>
              </a:rPr>
              <a:t>Controller(Servlet)</a:t>
            </a:r>
            <a:endParaRPr lang="ko-KR" altLang="en-US" sz="1600" dirty="0" smtClean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3922" y="5769351"/>
            <a:ext cx="1026282" cy="185589"/>
          </a:xfrm>
          <a:prstGeom prst="rect">
            <a:avLst/>
          </a:prstGeom>
          <a:solidFill>
            <a:srgbClr val="FFC000">
              <a:alpha val="20000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7068780" y="3049800"/>
            <a:ext cx="1193054" cy="2361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2060"/>
                </a:solidFill>
              </a:rPr>
              <a:t>Web content</a:t>
            </a:r>
            <a:endParaRPr lang="ko-KR" altLang="en-US" sz="1600" b="1" dirty="0" smtClean="0">
              <a:solidFill>
                <a:srgbClr val="00206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27550" y="3167887"/>
            <a:ext cx="413681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656962" y="4610172"/>
            <a:ext cx="573530" cy="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60056" y="4487229"/>
            <a:ext cx="1798312" cy="245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B0F0"/>
                </a:solidFill>
              </a:rPr>
              <a:t>Spring configuration file</a:t>
            </a:r>
            <a:endParaRPr lang="ko-KR" altLang="en-US" sz="1600" b="1" dirty="0" smtClean="0">
              <a:solidFill>
                <a:srgbClr val="00B0F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5596390" y="5080424"/>
            <a:ext cx="252407" cy="1153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7025" y="4968977"/>
            <a:ext cx="531300" cy="183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92D050"/>
                </a:solidFill>
              </a:rPr>
              <a:t>View</a:t>
            </a:r>
            <a:endParaRPr lang="ko-KR" altLang="en-US" sz="1600" b="1" dirty="0" smtClean="0">
              <a:solidFill>
                <a:srgbClr val="92D050"/>
              </a:solidFill>
            </a:endParaRPr>
          </a:p>
        </p:txBody>
      </p:sp>
      <p:cxnSp>
        <p:nvCxnSpPr>
          <p:cNvPr id="23" name="직선 화살표 연결선 22"/>
          <p:cNvCxnSpPr>
            <a:endCxn id="15" idx="3"/>
          </p:cNvCxnSpPr>
          <p:nvPr/>
        </p:nvCxnSpPr>
        <p:spPr>
          <a:xfrm flipH="1" flipV="1">
            <a:off x="4840204" y="5862146"/>
            <a:ext cx="240952" cy="2147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07017" y="5818555"/>
            <a:ext cx="1798312" cy="2849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FFC000"/>
                </a:solidFill>
              </a:rPr>
              <a:t>Maven configuration file</a:t>
            </a:r>
            <a:endParaRPr lang="ko-KR" altLang="en-US" sz="1600" b="1" dirty="0" smtClean="0">
              <a:solidFill>
                <a:srgbClr val="FFC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867025" y="5275661"/>
            <a:ext cx="367520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52773" y="5161229"/>
            <a:ext cx="2155960" cy="5988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7030A0"/>
                </a:solidFill>
              </a:rPr>
              <a:t>Web deployment descriptor</a:t>
            </a:r>
          </a:p>
          <a:p>
            <a:pPr algn="l"/>
            <a:r>
              <a:rPr lang="en-US" altLang="ko-KR" sz="1600" b="1" dirty="0" smtClean="0"/>
              <a:t>Contains mapping(s) or URL to actual </a:t>
            </a:r>
          </a:p>
          <a:p>
            <a:pPr algn="l"/>
            <a:r>
              <a:rPr lang="en-US" altLang="ko-KR" sz="1600" b="1" dirty="0" smtClean="0"/>
              <a:t>Servlet code</a:t>
            </a:r>
            <a:endParaRPr lang="ko-KR" altLang="en-US" sz="1600" b="1" dirty="0" smtClean="0"/>
          </a:p>
        </p:txBody>
      </p:sp>
      <p:sp>
        <p:nvSpPr>
          <p:cNvPr id="29" name="오른쪽 화살표 28"/>
          <p:cNvSpPr/>
          <p:nvPr/>
        </p:nvSpPr>
        <p:spPr>
          <a:xfrm>
            <a:off x="6660320" y="3695299"/>
            <a:ext cx="602548" cy="2886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TextBox 29"/>
          <p:cNvSpPr txBox="1"/>
          <p:nvPr/>
        </p:nvSpPr>
        <p:spPr>
          <a:xfrm>
            <a:off x="7260056" y="3687423"/>
            <a:ext cx="1020980" cy="4616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 to </a:t>
            </a:r>
          </a:p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Tomcat server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슬라이드 번호 개체 틀 3"/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3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17693"/>
              </p:ext>
            </p:extLst>
          </p:nvPr>
        </p:nvGraphicFramePr>
        <p:xfrm>
          <a:off x="1619853" y="2047876"/>
          <a:ext cx="2178429" cy="32480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8429">
                  <a:extLst>
                    <a:ext uri="{9D8B030D-6E8A-4147-A177-3AD203B41FA5}">
                      <a16:colId xmlns:a16="http://schemas.microsoft.com/office/drawing/2014/main" val="1091557120"/>
                    </a:ext>
                  </a:extLst>
                </a:gridCol>
              </a:tblGrid>
              <a:tr h="35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BaseController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8329512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3134401"/>
                  </a:ext>
                </a:extLst>
              </a:tr>
              <a:tr h="566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77034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05554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97628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49344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28378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6033850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975717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612444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669599" y="1276083"/>
            <a:ext cx="9398434" cy="421260"/>
          </a:xfrm>
        </p:spPr>
        <p:txBody>
          <a:bodyPr/>
          <a:lstStyle/>
          <a:p>
            <a:r>
              <a:rPr lang="en-US" altLang="ko-KR" sz="2000" dirty="0" smtClean="0"/>
              <a:t>Controller </a:t>
            </a:r>
            <a:r>
              <a:rPr lang="ko-KR" altLang="en-US" sz="2000" dirty="0" smtClean="0"/>
              <a:t>계층 구조 및 </a:t>
            </a:r>
            <a:r>
              <a:rPr lang="en-US" altLang="ko-KR" sz="2000" dirty="0" smtClean="0"/>
              <a:t>Service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DAO</a:t>
            </a:r>
            <a:r>
              <a:rPr lang="ko-KR" altLang="en-US" sz="2000" dirty="0" smtClean="0"/>
              <a:t>클래스의 계층 구조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07439"/>
              </p:ext>
            </p:extLst>
          </p:nvPr>
        </p:nvGraphicFramePr>
        <p:xfrm>
          <a:off x="1847850" y="5803900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ControllerImpl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62550"/>
              </p:ext>
            </p:extLst>
          </p:nvPr>
        </p:nvGraphicFramePr>
        <p:xfrm>
          <a:off x="4515036" y="2643398"/>
          <a:ext cx="1348230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8230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***Controller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>
            <a:stCxn id="6" idx="3"/>
            <a:endCxn id="7" idx="2"/>
          </p:cNvCxnSpPr>
          <p:nvPr/>
        </p:nvCxnSpPr>
        <p:spPr>
          <a:xfrm flipV="1">
            <a:off x="3598713" y="2963438"/>
            <a:ext cx="1590438" cy="30004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6" idx="0"/>
          </p:cNvCxnSpPr>
          <p:nvPr/>
        </p:nvCxnSpPr>
        <p:spPr>
          <a:xfrm flipV="1">
            <a:off x="2723281" y="5295900"/>
            <a:ext cx="869" cy="50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61265"/>
              </p:ext>
            </p:extLst>
          </p:nvPr>
        </p:nvGraphicFramePr>
        <p:xfrm>
          <a:off x="580072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ServiceImpl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927182"/>
              </p:ext>
            </p:extLst>
          </p:nvPr>
        </p:nvGraphicFramePr>
        <p:xfrm>
          <a:off x="843914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DAOImpl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72997"/>
              </p:ext>
            </p:extLst>
          </p:nvPr>
        </p:nvGraphicFramePr>
        <p:xfrm>
          <a:off x="8439148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***DAO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81770"/>
              </p:ext>
            </p:extLst>
          </p:nvPr>
        </p:nvGraphicFramePr>
        <p:xfrm>
          <a:off x="5800727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***Service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25" name="직선 화살표 연결선 24"/>
          <p:cNvCxnSpPr>
            <a:stCxn id="21" idx="0"/>
            <a:endCxn id="24" idx="2"/>
          </p:cNvCxnSpPr>
          <p:nvPr/>
        </p:nvCxnSpPr>
        <p:spPr>
          <a:xfrm flipH="1" flipV="1">
            <a:off x="6676158" y="4494635"/>
            <a:ext cx="1" cy="12390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3" idx="2"/>
          </p:cNvCxnSpPr>
          <p:nvPr/>
        </p:nvCxnSpPr>
        <p:spPr>
          <a:xfrm flipV="1">
            <a:off x="9314579" y="4494635"/>
            <a:ext cx="0" cy="12390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58273" y="2250289"/>
            <a:ext cx="465619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400" b="1" dirty="0" smtClean="0">
                <a:ea typeface="맑은 고딕" panose="020B0503020000020004" pitchFamily="50" charset="-127"/>
              </a:rPr>
              <a:t>모든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Controller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클래스들은 </a:t>
            </a:r>
            <a:r>
              <a:rPr lang="en-US" altLang="ko-KR" sz="1400" b="1" dirty="0" err="1" smtClean="0">
                <a:ea typeface="맑은 고딕" panose="020B0503020000020004" pitchFamily="50" charset="-127"/>
              </a:rPr>
              <a:t>BaseController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클래스를 상속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16122" y="3696035"/>
            <a:ext cx="3402404" cy="4154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b="1" dirty="0" smtClean="0"/>
              <a:t>Service</a:t>
            </a:r>
            <a:r>
              <a:rPr lang="ko-KR" altLang="en-US" sz="1400" b="1" dirty="0" smtClean="0"/>
              <a:t>와  </a:t>
            </a:r>
            <a:r>
              <a:rPr lang="en-US" altLang="ko-KR" sz="1400" b="1" dirty="0" smtClean="0"/>
              <a:t>DAO</a:t>
            </a:r>
            <a:r>
              <a:rPr lang="ko-KR" altLang="en-US" sz="1400" b="1" dirty="0" smtClean="0"/>
              <a:t>간의 계층 구조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제목 2"/>
          <p:cNvSpPr txBox="1">
            <a:spLocks/>
          </p:cNvSpPr>
          <p:nvPr/>
        </p:nvSpPr>
        <p:spPr>
          <a:xfrm>
            <a:off x="1181100" y="589487"/>
            <a:ext cx="6840494" cy="4385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Web Application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0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000" y="614882"/>
            <a:ext cx="11340000" cy="432000"/>
          </a:xfrm>
        </p:spPr>
        <p:txBody>
          <a:bodyPr/>
          <a:lstStyle/>
          <a:p>
            <a:r>
              <a:rPr lang="en-US" altLang="ko-KR" sz="2500" dirty="0" smtClean="0"/>
              <a:t> </a:t>
            </a:r>
            <a:r>
              <a:rPr lang="en-US" altLang="ko-KR" sz="2800" dirty="0"/>
              <a:t>Web Application </a:t>
            </a:r>
            <a:r>
              <a:rPr lang="en-US" altLang="ko-KR" sz="2500" dirty="0" smtClean="0"/>
              <a:t>***Controller, ***DAO, ***</a:t>
            </a:r>
            <a:r>
              <a:rPr lang="en-US" altLang="ko-KR" sz="2500" dirty="0" err="1" smtClean="0"/>
              <a:t>ServiceImpl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계층 구조</a:t>
            </a:r>
            <a:endParaRPr lang="ko-KR" altLang="en-US" sz="25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18977"/>
            <a:ext cx="2904997" cy="4065459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8</a:t>
            </a:fld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3537757" y="1818977"/>
            <a:ext cx="2432737" cy="406545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171454" y="1818977"/>
            <a:ext cx="2284883" cy="4065459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58" y="1818977"/>
            <a:ext cx="3008733" cy="40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400" dirty="0"/>
              <a:t>사용 </a:t>
            </a:r>
            <a:r>
              <a:rPr lang="en-US" altLang="ko-KR" sz="2400" dirty="0"/>
              <a:t>dependency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7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237_TF16411174.potx" id="{70598DE4-B77C-4CE9-86FC-18CF02CB518B}" vid="{56B2B526-8D08-4C1B-B389-6A8BE930D2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피치 데크</Template>
  <TotalTime>0</TotalTime>
  <Words>1078</Words>
  <Application>Microsoft Office PowerPoint</Application>
  <PresentationFormat>와이드스크린</PresentationFormat>
  <Paragraphs>340</Paragraphs>
  <Slides>39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Arial</vt:lpstr>
      <vt:lpstr>Calibri Light</vt:lpstr>
      <vt:lpstr>Rockwell</vt:lpstr>
      <vt:lpstr>Times New Roman</vt:lpstr>
      <vt:lpstr>Wingdings</vt:lpstr>
      <vt:lpstr>Office 테마</vt:lpstr>
      <vt:lpstr>Shopping-mall project</vt:lpstr>
      <vt:lpstr>목차</vt:lpstr>
      <vt:lpstr>구조</vt:lpstr>
      <vt:lpstr>Spring MVC Architecture</vt:lpstr>
      <vt:lpstr>ERD</vt:lpstr>
      <vt:lpstr>Web Application Structure</vt:lpstr>
      <vt:lpstr>Controller 계층 구조 및 Service와 DAO클래스의 계층 구조</vt:lpstr>
      <vt:lpstr> Web Application ***Controller, ***DAO, ***ServiceImpl 계층 구조</vt:lpstr>
      <vt:lpstr>설정</vt:lpstr>
      <vt:lpstr>설정</vt:lpstr>
      <vt:lpstr>설정</vt:lpstr>
      <vt:lpstr>설정</vt:lpstr>
      <vt:lpstr>구현</vt:lpstr>
      <vt:lpstr>메인페이지-mapper</vt:lpstr>
      <vt:lpstr>메인페이지-tiles</vt:lpstr>
      <vt:lpstr>메인페이지</vt:lpstr>
      <vt:lpstr>메인페이지</vt:lpstr>
      <vt:lpstr>상품 상세</vt:lpstr>
      <vt:lpstr>상품 상세</vt:lpstr>
      <vt:lpstr>검색 자동 완성 기능</vt:lpstr>
      <vt:lpstr>검색 자동 완성 기능</vt:lpstr>
      <vt:lpstr>로그인</vt:lpstr>
      <vt:lpstr>로그인</vt:lpstr>
      <vt:lpstr>회원가입</vt:lpstr>
      <vt:lpstr>회원가입</vt:lpstr>
      <vt:lpstr>장바구니 기능</vt:lpstr>
      <vt:lpstr>장바구니 기능</vt:lpstr>
      <vt:lpstr>장바구니 기능</vt:lpstr>
      <vt:lpstr>주문 기능</vt:lpstr>
      <vt:lpstr>주문 기능</vt:lpstr>
      <vt:lpstr>PowerPoint 프레젠테이션</vt:lpstr>
      <vt:lpstr>PowerPoint 프레젠테이션</vt:lpstr>
      <vt:lpstr>오류 해결</vt:lpstr>
      <vt:lpstr>회원가입창 미출력 오류</vt:lpstr>
      <vt:lpstr>회원가입창 미출력 오류 해결 및 결과</vt:lpstr>
      <vt:lpstr>관리자 모드 회원 관리 기능 오류1</vt:lpstr>
      <vt:lpstr>관리자 모드 회원 관리 기능 오류2</vt:lpstr>
      <vt:lpstr>관리자 모드 회원 관리 기능 오류3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2022-10-07T04:06:31Z</dcterms:created>
  <dcterms:modified xsi:type="dcterms:W3CDTF">2022-10-12T06:49:50Z</dcterms:modified>
</cp:coreProperties>
</file>